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326" r:id="rId3"/>
    <p:sldId id="335" r:id="rId4"/>
    <p:sldId id="336" r:id="rId5"/>
    <p:sldId id="372" r:id="rId6"/>
    <p:sldId id="373" r:id="rId7"/>
    <p:sldId id="368" r:id="rId8"/>
    <p:sldId id="338" r:id="rId9"/>
    <p:sldId id="333" r:id="rId10"/>
    <p:sldId id="339" r:id="rId11"/>
    <p:sldId id="369" r:id="rId12"/>
    <p:sldId id="345" r:id="rId13"/>
    <p:sldId id="325" r:id="rId14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1D9B"/>
    <a:srgbClr val="AD2307"/>
    <a:srgbClr val="9C7F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034EDD-501D-411B-A2A0-E325C3637B49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937D0227-2016-4612-9773-52C2600293D1}">
      <dgm:prSet phldrT="[Text]" custT="1"/>
      <dgm:spPr>
        <a:solidFill>
          <a:srgbClr val="C00000"/>
        </a:solidFill>
      </dgm:spPr>
      <dgm:t>
        <a:bodyPr/>
        <a:lstStyle/>
        <a:p>
          <a:r>
            <a:rPr lang="ru-RU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ППС, УЧЕБНЫЙ ПРОЦЕСС</a:t>
          </a:r>
          <a:endParaRPr lang="ru-R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3679D45B-9FEB-4AE6-9808-E9B39EB226EF}" type="parTrans" cxnId="{3717D699-5E83-4B49-B6B1-8C745F8A13EF}">
      <dgm:prSet/>
      <dgm:spPr/>
      <dgm:t>
        <a:bodyPr/>
        <a:lstStyle/>
        <a:p>
          <a:endParaRPr lang="ru-RU" sz="2400" b="1">
            <a:solidFill>
              <a:schemeClr val="bg1">
                <a:lumMod val="8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50E219B4-C2F0-4188-9115-278635585763}" type="sibTrans" cxnId="{3717D699-5E83-4B49-B6B1-8C745F8A13EF}">
      <dgm:prSet/>
      <dgm:spPr/>
      <dgm:t>
        <a:bodyPr/>
        <a:lstStyle/>
        <a:p>
          <a:endParaRPr lang="ru-RU" sz="2400" b="1">
            <a:solidFill>
              <a:schemeClr val="bg1">
                <a:lumMod val="8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5FC6C117-6A77-46AC-8B54-F09CFDCCD0E0}">
      <dgm:prSet phldrT="[Text]" custT="1"/>
      <dgm:spPr/>
      <dgm:t>
        <a:bodyPr/>
        <a:lstStyle/>
        <a:p>
          <a:r>
            <a:rPr lang="ru-RU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НАУЧНО-ИССЛЕДОВАТЕЛЬСКАЯ ДЕЯТЕЛЬНОСТЬ</a:t>
          </a:r>
          <a:endParaRPr lang="ru-R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5783EFB5-F257-4A50-AB68-A92A5BC5782B}" type="sibTrans" cxnId="{AAA169C5-0926-4BD9-834F-DE6F9687B7FA}">
      <dgm:prSet/>
      <dgm:spPr/>
      <dgm:t>
        <a:bodyPr/>
        <a:lstStyle/>
        <a:p>
          <a:endParaRPr lang="ru-RU" sz="2400" b="1">
            <a:solidFill>
              <a:schemeClr val="bg1">
                <a:lumMod val="8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0153A927-1F7A-40D5-B329-51C7DE07F840}" type="parTrans" cxnId="{AAA169C5-0926-4BD9-834F-DE6F9687B7FA}">
      <dgm:prSet/>
      <dgm:spPr/>
      <dgm:t>
        <a:bodyPr/>
        <a:lstStyle/>
        <a:p>
          <a:endParaRPr lang="ru-RU" sz="2400" b="1">
            <a:solidFill>
              <a:schemeClr val="bg1">
                <a:lumMod val="8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79582887-6459-48F3-8777-3CBB0BE72DA4}">
      <dgm:prSet phldrT="[Text]" custT="1"/>
      <dgm:spPr/>
      <dgm:t>
        <a:bodyPr/>
        <a:lstStyle/>
        <a:p>
          <a:r>
            <a: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МЕЖДУНАРОДНЫЕ СВЯЗИ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D50E4C08-5513-46A5-85A3-705965784883}" type="parTrans" cxnId="{D3FB9814-8A30-4DDD-9E8C-B356C86BA90A}">
      <dgm:prSet/>
      <dgm:spPr/>
      <dgm:t>
        <a:bodyPr/>
        <a:lstStyle/>
        <a:p>
          <a:endParaRPr lang="en-US" sz="2400" b="1">
            <a:solidFill>
              <a:schemeClr val="bg1">
                <a:lumMod val="8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411B43D8-C34B-4FF2-87E1-5BD0631FBB85}" type="sibTrans" cxnId="{D3FB9814-8A30-4DDD-9E8C-B356C86BA90A}">
      <dgm:prSet/>
      <dgm:spPr/>
      <dgm:t>
        <a:bodyPr/>
        <a:lstStyle/>
        <a:p>
          <a:endParaRPr lang="en-US" sz="2400" b="1">
            <a:solidFill>
              <a:schemeClr val="bg1">
                <a:lumMod val="8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F0A3C12A-7540-45F3-9D35-8FD9839DB567}" type="pres">
      <dgm:prSet presAssocID="{B0034EDD-501D-411B-A2A0-E325C3637B4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E5F7993C-D628-47CD-BDB3-9F711D4DFBD0}" type="pres">
      <dgm:prSet presAssocID="{B0034EDD-501D-411B-A2A0-E325C3637B49}" presName="Name1" presStyleCnt="0"/>
      <dgm:spPr/>
    </dgm:pt>
    <dgm:pt modelId="{8ABBE941-F77E-409E-A6A8-782DFD254939}" type="pres">
      <dgm:prSet presAssocID="{B0034EDD-501D-411B-A2A0-E325C3637B49}" presName="cycle" presStyleCnt="0"/>
      <dgm:spPr/>
    </dgm:pt>
    <dgm:pt modelId="{CD5F74BE-2D41-4E0F-AF2F-88BA8558733E}" type="pres">
      <dgm:prSet presAssocID="{B0034EDD-501D-411B-A2A0-E325C3637B49}" presName="srcNode" presStyleLbl="node1" presStyleIdx="0" presStyleCnt="3"/>
      <dgm:spPr/>
    </dgm:pt>
    <dgm:pt modelId="{9A1944E2-C206-423E-9DC7-F4320CF4EEF7}" type="pres">
      <dgm:prSet presAssocID="{B0034EDD-501D-411B-A2A0-E325C3637B49}" presName="conn" presStyleLbl="parChTrans1D2" presStyleIdx="0" presStyleCnt="1"/>
      <dgm:spPr/>
      <dgm:t>
        <a:bodyPr/>
        <a:lstStyle/>
        <a:p>
          <a:endParaRPr lang="ru-RU"/>
        </a:p>
      </dgm:t>
    </dgm:pt>
    <dgm:pt modelId="{F2740096-D4F5-48C6-9A34-88452EE1FD95}" type="pres">
      <dgm:prSet presAssocID="{B0034EDD-501D-411B-A2A0-E325C3637B49}" presName="extraNode" presStyleLbl="node1" presStyleIdx="0" presStyleCnt="3"/>
      <dgm:spPr/>
    </dgm:pt>
    <dgm:pt modelId="{EB8DE1B2-A87C-41B1-A956-BA255BC734CA}" type="pres">
      <dgm:prSet presAssocID="{B0034EDD-501D-411B-A2A0-E325C3637B49}" presName="dstNode" presStyleLbl="node1" presStyleIdx="0" presStyleCnt="3"/>
      <dgm:spPr/>
    </dgm:pt>
    <dgm:pt modelId="{7F3E920E-3BAB-4B4E-87DE-74DF9BABDE3C}" type="pres">
      <dgm:prSet presAssocID="{937D0227-2016-4612-9773-52C2600293D1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1802AB-DC6C-4BBD-ACFD-3AA7CCA73CCD}" type="pres">
      <dgm:prSet presAssocID="{937D0227-2016-4612-9773-52C2600293D1}" presName="accent_1" presStyleCnt="0"/>
      <dgm:spPr/>
    </dgm:pt>
    <dgm:pt modelId="{3D0CAFE3-4C5E-45A1-B76B-20F439199FFE}" type="pres">
      <dgm:prSet presAssocID="{937D0227-2016-4612-9773-52C2600293D1}" presName="accentRepeatNode" presStyleLbl="solidFgAcc1" presStyleIdx="0" presStyleCnt="3"/>
      <dgm:spPr/>
    </dgm:pt>
    <dgm:pt modelId="{6C4CCF37-9A3B-4EB8-8C54-88E1B9196115}" type="pres">
      <dgm:prSet presAssocID="{5FC6C117-6A77-46AC-8B54-F09CFDCCD0E0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07548B-DEE4-4D62-8B9F-2132AF9A87CA}" type="pres">
      <dgm:prSet presAssocID="{5FC6C117-6A77-46AC-8B54-F09CFDCCD0E0}" presName="accent_2" presStyleCnt="0"/>
      <dgm:spPr/>
    </dgm:pt>
    <dgm:pt modelId="{BA6BA37F-C6A2-405F-8F5C-6892AE71139D}" type="pres">
      <dgm:prSet presAssocID="{5FC6C117-6A77-46AC-8B54-F09CFDCCD0E0}" presName="accentRepeatNode" presStyleLbl="solidFgAcc1" presStyleIdx="1" presStyleCnt="3"/>
      <dgm:spPr/>
    </dgm:pt>
    <dgm:pt modelId="{27F7D5DB-BB36-4BF6-9E56-E4A472F80655}" type="pres">
      <dgm:prSet presAssocID="{79582887-6459-48F3-8777-3CBB0BE72DA4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2EB399-ADFE-446B-A6C5-D3517EB0D90F}" type="pres">
      <dgm:prSet presAssocID="{79582887-6459-48F3-8777-3CBB0BE72DA4}" presName="accent_3" presStyleCnt="0"/>
      <dgm:spPr/>
    </dgm:pt>
    <dgm:pt modelId="{AC5485D0-89B9-4C95-94B3-32FEB88A5F2F}" type="pres">
      <dgm:prSet presAssocID="{79582887-6459-48F3-8777-3CBB0BE72DA4}" presName="accentRepeatNode" presStyleLbl="solidFgAcc1" presStyleIdx="2" presStyleCnt="3"/>
      <dgm:spPr/>
    </dgm:pt>
  </dgm:ptLst>
  <dgm:cxnLst>
    <dgm:cxn modelId="{FBA6CE51-8112-49EC-8403-49754DEF5C37}" type="presOf" srcId="{79582887-6459-48F3-8777-3CBB0BE72DA4}" destId="{27F7D5DB-BB36-4BF6-9E56-E4A472F80655}" srcOrd="0" destOrd="0" presId="urn:microsoft.com/office/officeart/2008/layout/VerticalCurvedList"/>
    <dgm:cxn modelId="{AAA169C5-0926-4BD9-834F-DE6F9687B7FA}" srcId="{B0034EDD-501D-411B-A2A0-E325C3637B49}" destId="{5FC6C117-6A77-46AC-8B54-F09CFDCCD0E0}" srcOrd="1" destOrd="0" parTransId="{0153A927-1F7A-40D5-B329-51C7DE07F840}" sibTransId="{5783EFB5-F257-4A50-AB68-A92A5BC5782B}"/>
    <dgm:cxn modelId="{A146286B-E8CB-4E91-B4A2-25A9AC53E73F}" type="presOf" srcId="{5FC6C117-6A77-46AC-8B54-F09CFDCCD0E0}" destId="{6C4CCF37-9A3B-4EB8-8C54-88E1B9196115}" srcOrd="0" destOrd="0" presId="urn:microsoft.com/office/officeart/2008/layout/VerticalCurvedList"/>
    <dgm:cxn modelId="{A90A8C92-0F25-4352-A1EB-9DAA5067041B}" type="presOf" srcId="{937D0227-2016-4612-9773-52C2600293D1}" destId="{7F3E920E-3BAB-4B4E-87DE-74DF9BABDE3C}" srcOrd="0" destOrd="0" presId="urn:microsoft.com/office/officeart/2008/layout/VerticalCurvedList"/>
    <dgm:cxn modelId="{D3FB9814-8A30-4DDD-9E8C-B356C86BA90A}" srcId="{B0034EDD-501D-411B-A2A0-E325C3637B49}" destId="{79582887-6459-48F3-8777-3CBB0BE72DA4}" srcOrd="2" destOrd="0" parTransId="{D50E4C08-5513-46A5-85A3-705965784883}" sibTransId="{411B43D8-C34B-4FF2-87E1-5BD0631FBB85}"/>
    <dgm:cxn modelId="{3717D699-5E83-4B49-B6B1-8C745F8A13EF}" srcId="{B0034EDD-501D-411B-A2A0-E325C3637B49}" destId="{937D0227-2016-4612-9773-52C2600293D1}" srcOrd="0" destOrd="0" parTransId="{3679D45B-9FEB-4AE6-9808-E9B39EB226EF}" sibTransId="{50E219B4-C2F0-4188-9115-278635585763}"/>
    <dgm:cxn modelId="{D38C2296-D216-4443-BBA0-F8B9D321B5B2}" type="presOf" srcId="{B0034EDD-501D-411B-A2A0-E325C3637B49}" destId="{F0A3C12A-7540-45F3-9D35-8FD9839DB567}" srcOrd="0" destOrd="0" presId="urn:microsoft.com/office/officeart/2008/layout/VerticalCurvedList"/>
    <dgm:cxn modelId="{6FD4796D-230D-4909-A4DC-96E25B423A4F}" type="presOf" srcId="{50E219B4-C2F0-4188-9115-278635585763}" destId="{9A1944E2-C206-423E-9DC7-F4320CF4EEF7}" srcOrd="0" destOrd="0" presId="urn:microsoft.com/office/officeart/2008/layout/VerticalCurvedList"/>
    <dgm:cxn modelId="{48799873-B31A-4A3B-A48F-42718ECA5CFA}" type="presParOf" srcId="{F0A3C12A-7540-45F3-9D35-8FD9839DB567}" destId="{E5F7993C-D628-47CD-BDB3-9F711D4DFBD0}" srcOrd="0" destOrd="0" presId="urn:microsoft.com/office/officeart/2008/layout/VerticalCurvedList"/>
    <dgm:cxn modelId="{6627F475-CEF2-4487-B0AC-AB271BE83896}" type="presParOf" srcId="{E5F7993C-D628-47CD-BDB3-9F711D4DFBD0}" destId="{8ABBE941-F77E-409E-A6A8-782DFD254939}" srcOrd="0" destOrd="0" presId="urn:microsoft.com/office/officeart/2008/layout/VerticalCurvedList"/>
    <dgm:cxn modelId="{C5BE379D-DFD6-43E3-8FCA-6A7A75031ACE}" type="presParOf" srcId="{8ABBE941-F77E-409E-A6A8-782DFD254939}" destId="{CD5F74BE-2D41-4E0F-AF2F-88BA8558733E}" srcOrd="0" destOrd="0" presId="urn:microsoft.com/office/officeart/2008/layout/VerticalCurvedList"/>
    <dgm:cxn modelId="{BAA3F5D3-0F69-4161-9B45-FA7CCF96FF11}" type="presParOf" srcId="{8ABBE941-F77E-409E-A6A8-782DFD254939}" destId="{9A1944E2-C206-423E-9DC7-F4320CF4EEF7}" srcOrd="1" destOrd="0" presId="urn:microsoft.com/office/officeart/2008/layout/VerticalCurvedList"/>
    <dgm:cxn modelId="{DAC67C7C-CFD2-4D18-AE7E-53750AFA0EB0}" type="presParOf" srcId="{8ABBE941-F77E-409E-A6A8-782DFD254939}" destId="{F2740096-D4F5-48C6-9A34-88452EE1FD95}" srcOrd="2" destOrd="0" presId="urn:microsoft.com/office/officeart/2008/layout/VerticalCurvedList"/>
    <dgm:cxn modelId="{2FC93D95-2649-4EB5-8449-A97270407ABB}" type="presParOf" srcId="{8ABBE941-F77E-409E-A6A8-782DFD254939}" destId="{EB8DE1B2-A87C-41B1-A956-BA255BC734CA}" srcOrd="3" destOrd="0" presId="urn:microsoft.com/office/officeart/2008/layout/VerticalCurvedList"/>
    <dgm:cxn modelId="{5D399412-71AA-4E30-B8F9-992AD230E4F7}" type="presParOf" srcId="{E5F7993C-D628-47CD-BDB3-9F711D4DFBD0}" destId="{7F3E920E-3BAB-4B4E-87DE-74DF9BABDE3C}" srcOrd="1" destOrd="0" presId="urn:microsoft.com/office/officeart/2008/layout/VerticalCurvedList"/>
    <dgm:cxn modelId="{6EBFFBC2-3F22-4A70-9C38-04BFC485F0B2}" type="presParOf" srcId="{E5F7993C-D628-47CD-BDB3-9F711D4DFBD0}" destId="{431802AB-DC6C-4BBD-ACFD-3AA7CCA73CCD}" srcOrd="2" destOrd="0" presId="urn:microsoft.com/office/officeart/2008/layout/VerticalCurvedList"/>
    <dgm:cxn modelId="{1C0B29DB-82FD-4DD1-A3A8-3999ABF79971}" type="presParOf" srcId="{431802AB-DC6C-4BBD-ACFD-3AA7CCA73CCD}" destId="{3D0CAFE3-4C5E-45A1-B76B-20F439199FFE}" srcOrd="0" destOrd="0" presId="urn:microsoft.com/office/officeart/2008/layout/VerticalCurvedList"/>
    <dgm:cxn modelId="{033ED6E9-3321-437F-8CD3-A2C4CA120453}" type="presParOf" srcId="{E5F7993C-D628-47CD-BDB3-9F711D4DFBD0}" destId="{6C4CCF37-9A3B-4EB8-8C54-88E1B9196115}" srcOrd="3" destOrd="0" presId="urn:microsoft.com/office/officeart/2008/layout/VerticalCurvedList"/>
    <dgm:cxn modelId="{DF4F2900-4208-4B7C-8443-D95ECA9E43B5}" type="presParOf" srcId="{E5F7993C-D628-47CD-BDB3-9F711D4DFBD0}" destId="{E707548B-DEE4-4D62-8B9F-2132AF9A87CA}" srcOrd="4" destOrd="0" presId="urn:microsoft.com/office/officeart/2008/layout/VerticalCurvedList"/>
    <dgm:cxn modelId="{2E626E21-21F3-448D-B1C7-1FA1366EA6D8}" type="presParOf" srcId="{E707548B-DEE4-4D62-8B9F-2132AF9A87CA}" destId="{BA6BA37F-C6A2-405F-8F5C-6892AE71139D}" srcOrd="0" destOrd="0" presId="urn:microsoft.com/office/officeart/2008/layout/VerticalCurvedList"/>
    <dgm:cxn modelId="{EA1524F4-8EFF-43FA-91EC-2161DDF80197}" type="presParOf" srcId="{E5F7993C-D628-47CD-BDB3-9F711D4DFBD0}" destId="{27F7D5DB-BB36-4BF6-9E56-E4A472F80655}" srcOrd="5" destOrd="0" presId="urn:microsoft.com/office/officeart/2008/layout/VerticalCurvedList"/>
    <dgm:cxn modelId="{581261DE-B8BD-41B2-A4F8-FA2A6A270292}" type="presParOf" srcId="{E5F7993C-D628-47CD-BDB3-9F711D4DFBD0}" destId="{242EB399-ADFE-446B-A6C5-D3517EB0D90F}" srcOrd="6" destOrd="0" presId="urn:microsoft.com/office/officeart/2008/layout/VerticalCurvedList"/>
    <dgm:cxn modelId="{02DEB366-1003-4E3B-B54A-11353CDFF254}" type="presParOf" srcId="{242EB399-ADFE-446B-A6C5-D3517EB0D90F}" destId="{AC5485D0-89B9-4C95-94B3-32FEB88A5F2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034EDD-501D-411B-A2A0-E325C3637B49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937D0227-2016-4612-9773-52C2600293D1}">
      <dgm:prSet phldrT="[Text]" custT="1"/>
      <dgm:spPr/>
      <dgm:t>
        <a:bodyPr/>
        <a:lstStyle/>
        <a:p>
          <a:r>
            <a:rPr lang="ru-RU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ППС, УЧЕБНЫЙ ПРОЦЕСС</a:t>
          </a:r>
          <a:endParaRPr lang="ru-R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3679D45B-9FEB-4AE6-9808-E9B39EB226EF}" type="parTrans" cxnId="{3717D699-5E83-4B49-B6B1-8C745F8A13EF}">
      <dgm:prSet/>
      <dgm:spPr/>
      <dgm:t>
        <a:bodyPr/>
        <a:lstStyle/>
        <a:p>
          <a:endParaRPr lang="ru-RU" sz="2400" b="1">
            <a:solidFill>
              <a:schemeClr val="bg1">
                <a:lumMod val="8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50E219B4-C2F0-4188-9115-278635585763}" type="sibTrans" cxnId="{3717D699-5E83-4B49-B6B1-8C745F8A13EF}">
      <dgm:prSet/>
      <dgm:spPr/>
      <dgm:t>
        <a:bodyPr/>
        <a:lstStyle/>
        <a:p>
          <a:endParaRPr lang="ru-RU" sz="2400" b="1">
            <a:solidFill>
              <a:schemeClr val="bg1">
                <a:lumMod val="8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5FC6C117-6A77-46AC-8B54-F09CFDCCD0E0}">
      <dgm:prSet phldrT="[Text]" custT="1"/>
      <dgm:spPr>
        <a:solidFill>
          <a:srgbClr val="C00000"/>
        </a:solidFill>
      </dgm:spPr>
      <dgm:t>
        <a:bodyPr/>
        <a:lstStyle/>
        <a:p>
          <a:r>
            <a: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НАУЧНО-ИССЛЕДОВАТЕЛЬСКАЯ ДЕЯТЕЛЬНОСТЬ</a:t>
          </a:r>
        </a:p>
      </dgm:t>
    </dgm:pt>
    <dgm:pt modelId="{5783EFB5-F257-4A50-AB68-A92A5BC5782B}" type="sibTrans" cxnId="{AAA169C5-0926-4BD9-834F-DE6F9687B7FA}">
      <dgm:prSet/>
      <dgm:spPr/>
      <dgm:t>
        <a:bodyPr/>
        <a:lstStyle/>
        <a:p>
          <a:endParaRPr lang="ru-RU" sz="2400" b="1">
            <a:solidFill>
              <a:schemeClr val="bg1">
                <a:lumMod val="8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0153A927-1F7A-40D5-B329-51C7DE07F840}" type="parTrans" cxnId="{AAA169C5-0926-4BD9-834F-DE6F9687B7FA}">
      <dgm:prSet/>
      <dgm:spPr/>
      <dgm:t>
        <a:bodyPr/>
        <a:lstStyle/>
        <a:p>
          <a:endParaRPr lang="ru-RU" sz="2400" b="1">
            <a:solidFill>
              <a:schemeClr val="bg1">
                <a:lumMod val="8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79582887-6459-48F3-8777-3CBB0BE72DA4}">
      <dgm:prSet phldrT="[Text]" custT="1"/>
      <dgm:spPr/>
      <dgm:t>
        <a:bodyPr/>
        <a:lstStyle/>
        <a:p>
          <a:r>
            <a:rPr lang="ru-RU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МЕЖДУНАРОДНЫЕ СВЯЗИ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D50E4C08-5513-46A5-85A3-705965784883}" type="parTrans" cxnId="{D3FB9814-8A30-4DDD-9E8C-B356C86BA90A}">
      <dgm:prSet/>
      <dgm:spPr/>
      <dgm:t>
        <a:bodyPr/>
        <a:lstStyle/>
        <a:p>
          <a:endParaRPr lang="en-US" sz="2400" b="1">
            <a:solidFill>
              <a:schemeClr val="bg1">
                <a:lumMod val="8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411B43D8-C34B-4FF2-87E1-5BD0631FBB85}" type="sibTrans" cxnId="{D3FB9814-8A30-4DDD-9E8C-B356C86BA90A}">
      <dgm:prSet/>
      <dgm:spPr/>
      <dgm:t>
        <a:bodyPr/>
        <a:lstStyle/>
        <a:p>
          <a:endParaRPr lang="en-US" sz="2400" b="1">
            <a:solidFill>
              <a:schemeClr val="bg1">
                <a:lumMod val="8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F0A3C12A-7540-45F3-9D35-8FD9839DB567}" type="pres">
      <dgm:prSet presAssocID="{B0034EDD-501D-411B-A2A0-E325C3637B4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E5F7993C-D628-47CD-BDB3-9F711D4DFBD0}" type="pres">
      <dgm:prSet presAssocID="{B0034EDD-501D-411B-A2A0-E325C3637B49}" presName="Name1" presStyleCnt="0"/>
      <dgm:spPr/>
    </dgm:pt>
    <dgm:pt modelId="{8ABBE941-F77E-409E-A6A8-782DFD254939}" type="pres">
      <dgm:prSet presAssocID="{B0034EDD-501D-411B-A2A0-E325C3637B49}" presName="cycle" presStyleCnt="0"/>
      <dgm:spPr/>
    </dgm:pt>
    <dgm:pt modelId="{CD5F74BE-2D41-4E0F-AF2F-88BA8558733E}" type="pres">
      <dgm:prSet presAssocID="{B0034EDD-501D-411B-A2A0-E325C3637B49}" presName="srcNode" presStyleLbl="node1" presStyleIdx="0" presStyleCnt="3"/>
      <dgm:spPr/>
    </dgm:pt>
    <dgm:pt modelId="{9A1944E2-C206-423E-9DC7-F4320CF4EEF7}" type="pres">
      <dgm:prSet presAssocID="{B0034EDD-501D-411B-A2A0-E325C3637B49}" presName="conn" presStyleLbl="parChTrans1D2" presStyleIdx="0" presStyleCnt="1"/>
      <dgm:spPr/>
      <dgm:t>
        <a:bodyPr/>
        <a:lstStyle/>
        <a:p>
          <a:endParaRPr lang="ru-RU"/>
        </a:p>
      </dgm:t>
    </dgm:pt>
    <dgm:pt modelId="{F2740096-D4F5-48C6-9A34-88452EE1FD95}" type="pres">
      <dgm:prSet presAssocID="{B0034EDD-501D-411B-A2A0-E325C3637B49}" presName="extraNode" presStyleLbl="node1" presStyleIdx="0" presStyleCnt="3"/>
      <dgm:spPr/>
    </dgm:pt>
    <dgm:pt modelId="{EB8DE1B2-A87C-41B1-A956-BA255BC734CA}" type="pres">
      <dgm:prSet presAssocID="{B0034EDD-501D-411B-A2A0-E325C3637B49}" presName="dstNode" presStyleLbl="node1" presStyleIdx="0" presStyleCnt="3"/>
      <dgm:spPr/>
    </dgm:pt>
    <dgm:pt modelId="{7F3E920E-3BAB-4B4E-87DE-74DF9BABDE3C}" type="pres">
      <dgm:prSet presAssocID="{937D0227-2016-4612-9773-52C2600293D1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1802AB-DC6C-4BBD-ACFD-3AA7CCA73CCD}" type="pres">
      <dgm:prSet presAssocID="{937D0227-2016-4612-9773-52C2600293D1}" presName="accent_1" presStyleCnt="0"/>
      <dgm:spPr/>
    </dgm:pt>
    <dgm:pt modelId="{3D0CAFE3-4C5E-45A1-B76B-20F439199FFE}" type="pres">
      <dgm:prSet presAssocID="{937D0227-2016-4612-9773-52C2600293D1}" presName="accentRepeatNode" presStyleLbl="solidFgAcc1" presStyleIdx="0" presStyleCnt="3"/>
      <dgm:spPr/>
    </dgm:pt>
    <dgm:pt modelId="{6C4CCF37-9A3B-4EB8-8C54-88E1B9196115}" type="pres">
      <dgm:prSet presAssocID="{5FC6C117-6A77-46AC-8B54-F09CFDCCD0E0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07548B-DEE4-4D62-8B9F-2132AF9A87CA}" type="pres">
      <dgm:prSet presAssocID="{5FC6C117-6A77-46AC-8B54-F09CFDCCD0E0}" presName="accent_2" presStyleCnt="0"/>
      <dgm:spPr/>
    </dgm:pt>
    <dgm:pt modelId="{BA6BA37F-C6A2-405F-8F5C-6892AE71139D}" type="pres">
      <dgm:prSet presAssocID="{5FC6C117-6A77-46AC-8B54-F09CFDCCD0E0}" presName="accentRepeatNode" presStyleLbl="solidFgAcc1" presStyleIdx="1" presStyleCnt="3"/>
      <dgm:spPr/>
    </dgm:pt>
    <dgm:pt modelId="{27F7D5DB-BB36-4BF6-9E56-E4A472F80655}" type="pres">
      <dgm:prSet presAssocID="{79582887-6459-48F3-8777-3CBB0BE72DA4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2EB399-ADFE-446B-A6C5-D3517EB0D90F}" type="pres">
      <dgm:prSet presAssocID="{79582887-6459-48F3-8777-3CBB0BE72DA4}" presName="accent_3" presStyleCnt="0"/>
      <dgm:spPr/>
    </dgm:pt>
    <dgm:pt modelId="{AC5485D0-89B9-4C95-94B3-32FEB88A5F2F}" type="pres">
      <dgm:prSet presAssocID="{79582887-6459-48F3-8777-3CBB0BE72DA4}" presName="accentRepeatNode" presStyleLbl="solidFgAcc1" presStyleIdx="2" presStyleCnt="3"/>
      <dgm:spPr/>
    </dgm:pt>
  </dgm:ptLst>
  <dgm:cxnLst>
    <dgm:cxn modelId="{E309E2D2-CCAA-450C-988F-FCB9A74E7851}" type="presOf" srcId="{79582887-6459-48F3-8777-3CBB0BE72DA4}" destId="{27F7D5DB-BB36-4BF6-9E56-E4A472F80655}" srcOrd="0" destOrd="0" presId="urn:microsoft.com/office/officeart/2008/layout/VerticalCurvedList"/>
    <dgm:cxn modelId="{3717D699-5E83-4B49-B6B1-8C745F8A13EF}" srcId="{B0034EDD-501D-411B-A2A0-E325C3637B49}" destId="{937D0227-2016-4612-9773-52C2600293D1}" srcOrd="0" destOrd="0" parTransId="{3679D45B-9FEB-4AE6-9808-E9B39EB226EF}" sibTransId="{50E219B4-C2F0-4188-9115-278635585763}"/>
    <dgm:cxn modelId="{5831E535-C3DC-4096-82FA-D88D6CB92B3D}" type="presOf" srcId="{B0034EDD-501D-411B-A2A0-E325C3637B49}" destId="{F0A3C12A-7540-45F3-9D35-8FD9839DB567}" srcOrd="0" destOrd="0" presId="urn:microsoft.com/office/officeart/2008/layout/VerticalCurvedList"/>
    <dgm:cxn modelId="{24E42CCA-9EFB-4D7F-BED7-44A1C4E76E51}" type="presOf" srcId="{5FC6C117-6A77-46AC-8B54-F09CFDCCD0E0}" destId="{6C4CCF37-9A3B-4EB8-8C54-88E1B9196115}" srcOrd="0" destOrd="0" presId="urn:microsoft.com/office/officeart/2008/layout/VerticalCurvedList"/>
    <dgm:cxn modelId="{AAA169C5-0926-4BD9-834F-DE6F9687B7FA}" srcId="{B0034EDD-501D-411B-A2A0-E325C3637B49}" destId="{5FC6C117-6A77-46AC-8B54-F09CFDCCD0E0}" srcOrd="1" destOrd="0" parTransId="{0153A927-1F7A-40D5-B329-51C7DE07F840}" sibTransId="{5783EFB5-F257-4A50-AB68-A92A5BC5782B}"/>
    <dgm:cxn modelId="{CEB5B01D-6691-479A-BD97-0FDBF452B0C9}" type="presOf" srcId="{50E219B4-C2F0-4188-9115-278635585763}" destId="{9A1944E2-C206-423E-9DC7-F4320CF4EEF7}" srcOrd="0" destOrd="0" presId="urn:microsoft.com/office/officeart/2008/layout/VerticalCurvedList"/>
    <dgm:cxn modelId="{EB285AB3-C3CA-4E8F-ADCD-4B8EE10CC142}" type="presOf" srcId="{937D0227-2016-4612-9773-52C2600293D1}" destId="{7F3E920E-3BAB-4B4E-87DE-74DF9BABDE3C}" srcOrd="0" destOrd="0" presId="urn:microsoft.com/office/officeart/2008/layout/VerticalCurvedList"/>
    <dgm:cxn modelId="{D3FB9814-8A30-4DDD-9E8C-B356C86BA90A}" srcId="{B0034EDD-501D-411B-A2A0-E325C3637B49}" destId="{79582887-6459-48F3-8777-3CBB0BE72DA4}" srcOrd="2" destOrd="0" parTransId="{D50E4C08-5513-46A5-85A3-705965784883}" sibTransId="{411B43D8-C34B-4FF2-87E1-5BD0631FBB85}"/>
    <dgm:cxn modelId="{200DBEED-8C92-4401-86C0-E3496132AFFD}" type="presParOf" srcId="{F0A3C12A-7540-45F3-9D35-8FD9839DB567}" destId="{E5F7993C-D628-47CD-BDB3-9F711D4DFBD0}" srcOrd="0" destOrd="0" presId="urn:microsoft.com/office/officeart/2008/layout/VerticalCurvedList"/>
    <dgm:cxn modelId="{370C16AB-2987-43F9-AC13-7FB811CB485C}" type="presParOf" srcId="{E5F7993C-D628-47CD-BDB3-9F711D4DFBD0}" destId="{8ABBE941-F77E-409E-A6A8-782DFD254939}" srcOrd="0" destOrd="0" presId="urn:microsoft.com/office/officeart/2008/layout/VerticalCurvedList"/>
    <dgm:cxn modelId="{DD68444D-8F6B-4EB8-BFBB-E6A1306D6C2E}" type="presParOf" srcId="{8ABBE941-F77E-409E-A6A8-782DFD254939}" destId="{CD5F74BE-2D41-4E0F-AF2F-88BA8558733E}" srcOrd="0" destOrd="0" presId="urn:microsoft.com/office/officeart/2008/layout/VerticalCurvedList"/>
    <dgm:cxn modelId="{88609DF0-37B6-473C-B7E5-39EA15835039}" type="presParOf" srcId="{8ABBE941-F77E-409E-A6A8-782DFD254939}" destId="{9A1944E2-C206-423E-9DC7-F4320CF4EEF7}" srcOrd="1" destOrd="0" presId="urn:microsoft.com/office/officeart/2008/layout/VerticalCurvedList"/>
    <dgm:cxn modelId="{8365DE24-B25C-4C0F-8B1C-0A46B3BAF66B}" type="presParOf" srcId="{8ABBE941-F77E-409E-A6A8-782DFD254939}" destId="{F2740096-D4F5-48C6-9A34-88452EE1FD95}" srcOrd="2" destOrd="0" presId="urn:microsoft.com/office/officeart/2008/layout/VerticalCurvedList"/>
    <dgm:cxn modelId="{A32F8DBD-003D-4F13-9781-96B9EC8CE6A2}" type="presParOf" srcId="{8ABBE941-F77E-409E-A6A8-782DFD254939}" destId="{EB8DE1B2-A87C-41B1-A956-BA255BC734CA}" srcOrd="3" destOrd="0" presId="urn:microsoft.com/office/officeart/2008/layout/VerticalCurvedList"/>
    <dgm:cxn modelId="{9649C9F6-CB72-46EC-AA03-D51A7690A33C}" type="presParOf" srcId="{E5F7993C-D628-47CD-BDB3-9F711D4DFBD0}" destId="{7F3E920E-3BAB-4B4E-87DE-74DF9BABDE3C}" srcOrd="1" destOrd="0" presId="urn:microsoft.com/office/officeart/2008/layout/VerticalCurvedList"/>
    <dgm:cxn modelId="{239C51BC-7777-4455-BA8E-6C8E2E43021B}" type="presParOf" srcId="{E5F7993C-D628-47CD-BDB3-9F711D4DFBD0}" destId="{431802AB-DC6C-4BBD-ACFD-3AA7CCA73CCD}" srcOrd="2" destOrd="0" presId="urn:microsoft.com/office/officeart/2008/layout/VerticalCurvedList"/>
    <dgm:cxn modelId="{5D638DC0-56C2-4763-9D13-D2D08A444447}" type="presParOf" srcId="{431802AB-DC6C-4BBD-ACFD-3AA7CCA73CCD}" destId="{3D0CAFE3-4C5E-45A1-B76B-20F439199FFE}" srcOrd="0" destOrd="0" presId="urn:microsoft.com/office/officeart/2008/layout/VerticalCurvedList"/>
    <dgm:cxn modelId="{02BFDB2F-22B0-4E2B-B212-448E2FC64963}" type="presParOf" srcId="{E5F7993C-D628-47CD-BDB3-9F711D4DFBD0}" destId="{6C4CCF37-9A3B-4EB8-8C54-88E1B9196115}" srcOrd="3" destOrd="0" presId="urn:microsoft.com/office/officeart/2008/layout/VerticalCurvedList"/>
    <dgm:cxn modelId="{21BBEE71-D474-4883-B4A3-B95CF7FC0213}" type="presParOf" srcId="{E5F7993C-D628-47CD-BDB3-9F711D4DFBD0}" destId="{E707548B-DEE4-4D62-8B9F-2132AF9A87CA}" srcOrd="4" destOrd="0" presId="urn:microsoft.com/office/officeart/2008/layout/VerticalCurvedList"/>
    <dgm:cxn modelId="{DB925893-EF79-4656-9D8F-B5BFD6C1EC57}" type="presParOf" srcId="{E707548B-DEE4-4D62-8B9F-2132AF9A87CA}" destId="{BA6BA37F-C6A2-405F-8F5C-6892AE71139D}" srcOrd="0" destOrd="0" presId="urn:microsoft.com/office/officeart/2008/layout/VerticalCurvedList"/>
    <dgm:cxn modelId="{D4E4B9D3-575B-4A56-88F1-3CD9ED56E079}" type="presParOf" srcId="{E5F7993C-D628-47CD-BDB3-9F711D4DFBD0}" destId="{27F7D5DB-BB36-4BF6-9E56-E4A472F80655}" srcOrd="5" destOrd="0" presId="urn:microsoft.com/office/officeart/2008/layout/VerticalCurvedList"/>
    <dgm:cxn modelId="{77B7323C-8113-48EE-99CD-6F0BFD58C227}" type="presParOf" srcId="{E5F7993C-D628-47CD-BDB3-9F711D4DFBD0}" destId="{242EB399-ADFE-446B-A6C5-D3517EB0D90F}" srcOrd="6" destOrd="0" presId="urn:microsoft.com/office/officeart/2008/layout/VerticalCurvedList"/>
    <dgm:cxn modelId="{B0EBB10A-CB3F-4D06-9932-0B61B3250475}" type="presParOf" srcId="{242EB399-ADFE-446B-A6C5-D3517EB0D90F}" destId="{AC5485D0-89B9-4C95-94B3-32FEB88A5F2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6DE221-2070-41B4-80D9-4F70F35F7C0D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CE9B59-5501-4DED-9567-0F104B5B7D90}">
      <dgm:prSet phldrT="[Text]"/>
      <dgm:spPr/>
      <dgm:t>
        <a:bodyPr/>
        <a:lstStyle/>
        <a:p>
          <a:r>
            <a:rPr lang="ru-RU" dirty="0" smtClean="0"/>
            <a:t>Учебная практика </a:t>
          </a:r>
          <a:r>
            <a:rPr lang="ru-RU" b="1" dirty="0" smtClean="0"/>
            <a:t>(24 </a:t>
          </a:r>
          <a:r>
            <a:rPr lang="ru-RU" b="1" dirty="0" err="1" smtClean="0"/>
            <a:t>а.к</a:t>
          </a:r>
          <a:r>
            <a:rPr lang="ru-RU" b="1" dirty="0" smtClean="0"/>
            <a:t>.)</a:t>
          </a:r>
          <a:endParaRPr lang="en-US" b="1" dirty="0"/>
        </a:p>
      </dgm:t>
    </dgm:pt>
    <dgm:pt modelId="{1133C1C4-9B11-457A-906B-F3ADAC6C0567}" type="parTrans" cxnId="{C12A49D8-7E87-4775-9945-1825B7695DAA}">
      <dgm:prSet/>
      <dgm:spPr/>
      <dgm:t>
        <a:bodyPr/>
        <a:lstStyle/>
        <a:p>
          <a:endParaRPr lang="en-US"/>
        </a:p>
      </dgm:t>
    </dgm:pt>
    <dgm:pt modelId="{EBE5E144-2C6B-4929-846E-C665C39C18D5}" type="sibTrans" cxnId="{C12A49D8-7E87-4775-9945-1825B7695DAA}">
      <dgm:prSet/>
      <dgm:spPr/>
      <dgm:t>
        <a:bodyPr/>
        <a:lstStyle/>
        <a:p>
          <a:endParaRPr lang="en-US"/>
        </a:p>
      </dgm:t>
    </dgm:pt>
    <dgm:pt modelId="{0CEADF89-4DAB-4DDB-9FAC-45F995E0480F}">
      <dgm:prSet phldrT="[Text]"/>
      <dgm:spPr/>
      <dgm:t>
        <a:bodyPr/>
        <a:lstStyle/>
        <a:p>
          <a:r>
            <a:rPr lang="ru-RU" dirty="0" smtClean="0"/>
            <a:t>Ознакомительная практика </a:t>
          </a:r>
          <a:r>
            <a:rPr lang="ru-RU" b="1" dirty="0" smtClean="0"/>
            <a:t>(6 </a:t>
          </a:r>
          <a:r>
            <a:rPr lang="ru-RU" b="1" dirty="0" err="1" smtClean="0"/>
            <a:t>а.к</a:t>
          </a:r>
          <a:r>
            <a:rPr lang="ru-RU" b="1" dirty="0" smtClean="0"/>
            <a:t>.)</a:t>
          </a:r>
          <a:endParaRPr lang="en-US" b="1" dirty="0"/>
        </a:p>
      </dgm:t>
    </dgm:pt>
    <dgm:pt modelId="{B86F29BD-32E9-42F2-BABC-87B392825318}" type="parTrans" cxnId="{60F22E76-29BC-414E-8FC1-29ED386E7334}">
      <dgm:prSet/>
      <dgm:spPr/>
      <dgm:t>
        <a:bodyPr/>
        <a:lstStyle/>
        <a:p>
          <a:endParaRPr lang="en-US"/>
        </a:p>
      </dgm:t>
    </dgm:pt>
    <dgm:pt modelId="{033FD393-9B81-4CAA-AA74-840E29821ED8}" type="sibTrans" cxnId="{60F22E76-29BC-414E-8FC1-29ED386E7334}">
      <dgm:prSet/>
      <dgm:spPr/>
      <dgm:t>
        <a:bodyPr/>
        <a:lstStyle/>
        <a:p>
          <a:endParaRPr lang="en-US"/>
        </a:p>
      </dgm:t>
    </dgm:pt>
    <dgm:pt modelId="{479FEDE8-2BB7-4105-A11F-FCDBF657930E}">
      <dgm:prSet phldrT="[Text]"/>
      <dgm:spPr/>
      <dgm:t>
        <a:bodyPr/>
        <a:lstStyle/>
        <a:p>
          <a:r>
            <a:rPr lang="ru-RU" dirty="0" smtClean="0"/>
            <a:t>НИР</a:t>
          </a:r>
          <a:r>
            <a:rPr lang="ru-RU" b="1" dirty="0" smtClean="0"/>
            <a:t>(18 </a:t>
          </a:r>
          <a:r>
            <a:rPr lang="ru-RU" b="1" dirty="0" err="1" smtClean="0"/>
            <a:t>а.к</a:t>
          </a:r>
          <a:r>
            <a:rPr lang="ru-RU" b="1" dirty="0" smtClean="0"/>
            <a:t>.) </a:t>
          </a:r>
          <a:endParaRPr lang="en-US" b="1" dirty="0"/>
        </a:p>
      </dgm:t>
    </dgm:pt>
    <dgm:pt modelId="{545A5DF7-99DC-4CFB-9C8F-8AF39985F6A1}" type="parTrans" cxnId="{61AD23D5-22B1-407E-9414-6A62B99DB66F}">
      <dgm:prSet/>
      <dgm:spPr/>
      <dgm:t>
        <a:bodyPr/>
        <a:lstStyle/>
        <a:p>
          <a:endParaRPr lang="en-US"/>
        </a:p>
      </dgm:t>
    </dgm:pt>
    <dgm:pt modelId="{BE33C0B2-77F2-462B-A790-26E57A36024D}" type="sibTrans" cxnId="{61AD23D5-22B1-407E-9414-6A62B99DB66F}">
      <dgm:prSet/>
      <dgm:spPr/>
      <dgm:t>
        <a:bodyPr/>
        <a:lstStyle/>
        <a:p>
          <a:endParaRPr lang="en-US"/>
        </a:p>
      </dgm:t>
    </dgm:pt>
    <dgm:pt modelId="{EBFDA3C4-A135-4184-8C82-DAAF81D39C90}">
      <dgm:prSet phldrT="[Text]"/>
      <dgm:spPr/>
      <dgm:t>
        <a:bodyPr/>
        <a:lstStyle/>
        <a:p>
          <a:r>
            <a:rPr lang="ru-RU" dirty="0" smtClean="0"/>
            <a:t>Производственная практика </a:t>
          </a:r>
          <a:r>
            <a:rPr lang="ru-RU" b="1" dirty="0" smtClean="0"/>
            <a:t>(18 </a:t>
          </a:r>
          <a:r>
            <a:rPr lang="ru-RU" b="1" dirty="0" err="1" smtClean="0"/>
            <a:t>а.к</a:t>
          </a:r>
          <a:r>
            <a:rPr lang="ru-RU" b="1" dirty="0" smtClean="0"/>
            <a:t>.)</a:t>
          </a:r>
          <a:endParaRPr lang="en-US" b="1" dirty="0"/>
        </a:p>
      </dgm:t>
    </dgm:pt>
    <dgm:pt modelId="{769C2C3F-1849-46E9-A829-299EEB9317F4}" type="parTrans" cxnId="{E4A7F605-8E27-4DAA-9BDB-FD99753CF074}">
      <dgm:prSet/>
      <dgm:spPr/>
      <dgm:t>
        <a:bodyPr/>
        <a:lstStyle/>
        <a:p>
          <a:endParaRPr lang="en-US"/>
        </a:p>
      </dgm:t>
    </dgm:pt>
    <dgm:pt modelId="{A15D7E7C-7FA8-48EC-A1C5-B5B3FCD9366C}" type="sibTrans" cxnId="{E4A7F605-8E27-4DAA-9BDB-FD99753CF074}">
      <dgm:prSet/>
      <dgm:spPr/>
      <dgm:t>
        <a:bodyPr/>
        <a:lstStyle/>
        <a:p>
          <a:endParaRPr lang="en-US"/>
        </a:p>
      </dgm:t>
    </dgm:pt>
    <dgm:pt modelId="{DFD4FA66-8A11-4F4C-9A97-DB00A99C81DC}">
      <dgm:prSet phldrT="[Text]"/>
      <dgm:spPr/>
      <dgm:t>
        <a:bodyPr/>
        <a:lstStyle/>
        <a:p>
          <a:r>
            <a:rPr lang="ru-RU" dirty="0" smtClean="0"/>
            <a:t>Практика по профилю профессиональной деятельности </a:t>
          </a:r>
          <a:r>
            <a:rPr lang="ru-RU" b="1" dirty="0" smtClean="0"/>
            <a:t>(12 </a:t>
          </a:r>
          <a:r>
            <a:rPr lang="ru-RU" b="1" dirty="0" err="1" smtClean="0"/>
            <a:t>а.к</a:t>
          </a:r>
          <a:r>
            <a:rPr lang="ru-RU" b="1" dirty="0" smtClean="0"/>
            <a:t>.)</a:t>
          </a:r>
          <a:endParaRPr lang="en-US" b="1" dirty="0"/>
        </a:p>
      </dgm:t>
    </dgm:pt>
    <dgm:pt modelId="{672F3391-EABA-4D03-B8F2-2EF1EADB22C3}" type="sibTrans" cxnId="{4C45AEF4-6067-45A0-9614-40DF4CE653CA}">
      <dgm:prSet/>
      <dgm:spPr/>
      <dgm:t>
        <a:bodyPr/>
        <a:lstStyle/>
        <a:p>
          <a:endParaRPr lang="en-US"/>
        </a:p>
      </dgm:t>
    </dgm:pt>
    <dgm:pt modelId="{92EF681A-EC15-415A-9BBD-A94446DB24AA}" type="parTrans" cxnId="{4C45AEF4-6067-45A0-9614-40DF4CE653CA}">
      <dgm:prSet/>
      <dgm:spPr/>
      <dgm:t>
        <a:bodyPr/>
        <a:lstStyle/>
        <a:p>
          <a:endParaRPr lang="en-US"/>
        </a:p>
      </dgm:t>
    </dgm:pt>
    <dgm:pt modelId="{A806B03D-3C9A-40C5-876F-C739B9F7A746}">
      <dgm:prSet phldrT="[Text]"/>
      <dgm:spPr/>
      <dgm:t>
        <a:bodyPr/>
        <a:lstStyle/>
        <a:p>
          <a:r>
            <a:rPr lang="ru-RU" dirty="0" smtClean="0"/>
            <a:t>НИР (предзащита магистерской диссертации) </a:t>
          </a:r>
          <a:r>
            <a:rPr lang="ru-RU" b="1" dirty="0" smtClean="0"/>
            <a:t>(6 </a:t>
          </a:r>
          <a:r>
            <a:rPr lang="ru-RU" b="1" dirty="0" err="1" smtClean="0"/>
            <a:t>а.к</a:t>
          </a:r>
          <a:r>
            <a:rPr lang="ru-RU" b="1" dirty="0" smtClean="0"/>
            <a:t>.)</a:t>
          </a:r>
          <a:endParaRPr lang="en-US" b="1" dirty="0"/>
        </a:p>
      </dgm:t>
    </dgm:pt>
    <dgm:pt modelId="{6E4BFDAB-9D1B-44CC-BA83-3CC485DD3BC1}" type="sibTrans" cxnId="{8839D74E-9EAA-4DBA-8734-9F555D8D6728}">
      <dgm:prSet/>
      <dgm:spPr/>
      <dgm:t>
        <a:bodyPr/>
        <a:lstStyle/>
        <a:p>
          <a:endParaRPr lang="en-US"/>
        </a:p>
      </dgm:t>
    </dgm:pt>
    <dgm:pt modelId="{58D0189F-5B4D-4ABE-93B7-6974416FB17D}" type="parTrans" cxnId="{8839D74E-9EAA-4DBA-8734-9F555D8D6728}">
      <dgm:prSet/>
      <dgm:spPr/>
      <dgm:t>
        <a:bodyPr/>
        <a:lstStyle/>
        <a:p>
          <a:endParaRPr lang="en-US"/>
        </a:p>
      </dgm:t>
    </dgm:pt>
    <dgm:pt modelId="{429CBE26-115D-43E2-81A6-F3247871A2BC}" type="pres">
      <dgm:prSet presAssocID="{D16DE221-2070-41B4-80D9-4F70F35F7C0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FDDEAE-D03F-4BC8-AE9F-850A4FF844B2}" type="pres">
      <dgm:prSet presAssocID="{E6CE9B59-5501-4DED-9567-0F104B5B7D90}" presName="circle1" presStyleLbl="node1" presStyleIdx="0" presStyleCnt="2"/>
      <dgm:spPr>
        <a:solidFill>
          <a:schemeClr val="tx2"/>
        </a:solidFill>
      </dgm:spPr>
    </dgm:pt>
    <dgm:pt modelId="{6A919E03-76BF-426B-91EE-46F27543B2E1}" type="pres">
      <dgm:prSet presAssocID="{E6CE9B59-5501-4DED-9567-0F104B5B7D90}" presName="space" presStyleCnt="0"/>
      <dgm:spPr/>
    </dgm:pt>
    <dgm:pt modelId="{5797E207-D6F1-4785-B170-686ACA65D1CC}" type="pres">
      <dgm:prSet presAssocID="{E6CE9B59-5501-4DED-9567-0F104B5B7D90}" presName="rect1" presStyleLbl="alignAcc1" presStyleIdx="0" presStyleCnt="2" custLinFactNeighborX="-1688" custLinFactNeighborY="-7006"/>
      <dgm:spPr/>
      <dgm:t>
        <a:bodyPr/>
        <a:lstStyle/>
        <a:p>
          <a:endParaRPr lang="en-US"/>
        </a:p>
      </dgm:t>
    </dgm:pt>
    <dgm:pt modelId="{EE247249-C6AF-46FE-ACB7-43A5B1BAA96C}" type="pres">
      <dgm:prSet presAssocID="{EBFDA3C4-A135-4184-8C82-DAAF81D39C90}" presName="vertSpace2" presStyleLbl="node1" presStyleIdx="0" presStyleCnt="2"/>
      <dgm:spPr/>
    </dgm:pt>
    <dgm:pt modelId="{33042740-1B29-4B73-A415-551095FE6449}" type="pres">
      <dgm:prSet presAssocID="{EBFDA3C4-A135-4184-8C82-DAAF81D39C90}" presName="circle2" presStyleLbl="node1" presStyleIdx="1" presStyleCnt="2"/>
      <dgm:spPr>
        <a:solidFill>
          <a:schemeClr val="tx2">
            <a:lumMod val="40000"/>
            <a:lumOff val="60000"/>
          </a:schemeClr>
        </a:solidFill>
      </dgm:spPr>
    </dgm:pt>
    <dgm:pt modelId="{E2ADEF86-0EC5-4732-8541-B534A6786A19}" type="pres">
      <dgm:prSet presAssocID="{EBFDA3C4-A135-4184-8C82-DAAF81D39C90}" presName="rect2" presStyleLbl="alignAcc1" presStyleIdx="1" presStyleCnt="2" custLinFactNeighborX="-2250" custLinFactNeighborY="1384"/>
      <dgm:spPr/>
      <dgm:t>
        <a:bodyPr/>
        <a:lstStyle/>
        <a:p>
          <a:endParaRPr lang="en-US"/>
        </a:p>
      </dgm:t>
    </dgm:pt>
    <dgm:pt modelId="{D87F726C-FC68-449D-A3BA-2584659EE25F}" type="pres">
      <dgm:prSet presAssocID="{E6CE9B59-5501-4DED-9567-0F104B5B7D90}" presName="rect1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DD334F-B257-4003-AE0E-D592F1310558}" type="pres">
      <dgm:prSet presAssocID="{E6CE9B59-5501-4DED-9567-0F104B5B7D90}" presName="rect1ChTx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BF97E4-5B82-4DCD-BDF8-227F5C6DADDD}" type="pres">
      <dgm:prSet presAssocID="{EBFDA3C4-A135-4184-8C82-DAAF81D39C90}" presName="rect2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45BBB8-1EF5-4CD5-AC76-6104763FEF99}" type="pres">
      <dgm:prSet presAssocID="{EBFDA3C4-A135-4184-8C82-DAAF81D39C90}" presName="rect2ChTx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F7CE0B-1CC9-4F06-81CB-E94D10D0A07A}" type="presOf" srcId="{A806B03D-3C9A-40C5-876F-C739B9F7A746}" destId="{F445BBB8-1EF5-4CD5-AC76-6104763FEF99}" srcOrd="0" destOrd="1" presId="urn:microsoft.com/office/officeart/2005/8/layout/target3"/>
    <dgm:cxn modelId="{60F22E76-29BC-414E-8FC1-29ED386E7334}" srcId="{E6CE9B59-5501-4DED-9567-0F104B5B7D90}" destId="{0CEADF89-4DAB-4DDB-9FAC-45F995E0480F}" srcOrd="0" destOrd="0" parTransId="{B86F29BD-32E9-42F2-BABC-87B392825318}" sibTransId="{033FD393-9B81-4CAA-AA74-840E29821ED8}"/>
    <dgm:cxn modelId="{61AD23D5-22B1-407E-9414-6A62B99DB66F}" srcId="{E6CE9B59-5501-4DED-9567-0F104B5B7D90}" destId="{479FEDE8-2BB7-4105-A11F-FCDBF657930E}" srcOrd="1" destOrd="0" parTransId="{545A5DF7-99DC-4CFB-9C8F-8AF39985F6A1}" sibTransId="{BE33C0B2-77F2-462B-A790-26E57A36024D}"/>
    <dgm:cxn modelId="{CA4C6F02-5E21-4743-A914-DABA07A7463F}" type="presOf" srcId="{EBFDA3C4-A135-4184-8C82-DAAF81D39C90}" destId="{E2ADEF86-0EC5-4732-8541-B534A6786A19}" srcOrd="0" destOrd="0" presId="urn:microsoft.com/office/officeart/2005/8/layout/target3"/>
    <dgm:cxn modelId="{60E9D00E-9BE7-4E10-B2D9-1180F10C92E1}" type="presOf" srcId="{0CEADF89-4DAB-4DDB-9FAC-45F995E0480F}" destId="{6FDD334F-B257-4003-AE0E-D592F1310558}" srcOrd="0" destOrd="0" presId="urn:microsoft.com/office/officeart/2005/8/layout/target3"/>
    <dgm:cxn modelId="{2E43773B-4F81-4905-9AAA-AE7AFD97485E}" type="presOf" srcId="{479FEDE8-2BB7-4105-A11F-FCDBF657930E}" destId="{6FDD334F-B257-4003-AE0E-D592F1310558}" srcOrd="0" destOrd="1" presId="urn:microsoft.com/office/officeart/2005/8/layout/target3"/>
    <dgm:cxn modelId="{1F68E96B-CC9C-4920-A63C-701A420D6265}" type="presOf" srcId="{E6CE9B59-5501-4DED-9567-0F104B5B7D90}" destId="{D87F726C-FC68-449D-A3BA-2584659EE25F}" srcOrd="1" destOrd="0" presId="urn:microsoft.com/office/officeart/2005/8/layout/target3"/>
    <dgm:cxn modelId="{6DF3CDF8-1C99-44E5-A39D-E7D4480AAA5C}" type="presOf" srcId="{DFD4FA66-8A11-4F4C-9A97-DB00A99C81DC}" destId="{F445BBB8-1EF5-4CD5-AC76-6104763FEF99}" srcOrd="0" destOrd="0" presId="urn:microsoft.com/office/officeart/2005/8/layout/target3"/>
    <dgm:cxn modelId="{1FBA7CFC-14ED-4848-9766-CA207484DEFA}" type="presOf" srcId="{E6CE9B59-5501-4DED-9567-0F104B5B7D90}" destId="{5797E207-D6F1-4785-B170-686ACA65D1CC}" srcOrd="0" destOrd="0" presId="urn:microsoft.com/office/officeart/2005/8/layout/target3"/>
    <dgm:cxn modelId="{78E54D0A-ACD5-45FA-AF60-D4C8021C8101}" type="presOf" srcId="{D16DE221-2070-41B4-80D9-4F70F35F7C0D}" destId="{429CBE26-115D-43E2-81A6-F3247871A2BC}" srcOrd="0" destOrd="0" presId="urn:microsoft.com/office/officeart/2005/8/layout/target3"/>
    <dgm:cxn modelId="{C12A49D8-7E87-4775-9945-1825B7695DAA}" srcId="{D16DE221-2070-41B4-80D9-4F70F35F7C0D}" destId="{E6CE9B59-5501-4DED-9567-0F104B5B7D90}" srcOrd="0" destOrd="0" parTransId="{1133C1C4-9B11-457A-906B-F3ADAC6C0567}" sibTransId="{EBE5E144-2C6B-4929-846E-C665C39C18D5}"/>
    <dgm:cxn modelId="{7BD5FDF1-F2D7-4FCF-8D64-F5B9E14DFAAB}" type="presOf" srcId="{EBFDA3C4-A135-4184-8C82-DAAF81D39C90}" destId="{3DBF97E4-5B82-4DCD-BDF8-227F5C6DADDD}" srcOrd="1" destOrd="0" presId="urn:microsoft.com/office/officeart/2005/8/layout/target3"/>
    <dgm:cxn modelId="{E4A7F605-8E27-4DAA-9BDB-FD99753CF074}" srcId="{D16DE221-2070-41B4-80D9-4F70F35F7C0D}" destId="{EBFDA3C4-A135-4184-8C82-DAAF81D39C90}" srcOrd="1" destOrd="0" parTransId="{769C2C3F-1849-46E9-A829-299EEB9317F4}" sibTransId="{A15D7E7C-7FA8-48EC-A1C5-B5B3FCD9366C}"/>
    <dgm:cxn modelId="{8839D74E-9EAA-4DBA-8734-9F555D8D6728}" srcId="{EBFDA3C4-A135-4184-8C82-DAAF81D39C90}" destId="{A806B03D-3C9A-40C5-876F-C739B9F7A746}" srcOrd="1" destOrd="0" parTransId="{58D0189F-5B4D-4ABE-93B7-6974416FB17D}" sibTransId="{6E4BFDAB-9D1B-44CC-BA83-3CC485DD3BC1}"/>
    <dgm:cxn modelId="{4C45AEF4-6067-45A0-9614-40DF4CE653CA}" srcId="{EBFDA3C4-A135-4184-8C82-DAAF81D39C90}" destId="{DFD4FA66-8A11-4F4C-9A97-DB00A99C81DC}" srcOrd="0" destOrd="0" parTransId="{92EF681A-EC15-415A-9BBD-A94446DB24AA}" sibTransId="{672F3391-EABA-4D03-B8F2-2EF1EADB22C3}"/>
    <dgm:cxn modelId="{1A0D4505-9CA0-4BFA-87BE-DC4F57D8365C}" type="presParOf" srcId="{429CBE26-115D-43E2-81A6-F3247871A2BC}" destId="{99FDDEAE-D03F-4BC8-AE9F-850A4FF844B2}" srcOrd="0" destOrd="0" presId="urn:microsoft.com/office/officeart/2005/8/layout/target3"/>
    <dgm:cxn modelId="{28D36F5E-0FE7-4B97-88C7-925AD99D2EF5}" type="presParOf" srcId="{429CBE26-115D-43E2-81A6-F3247871A2BC}" destId="{6A919E03-76BF-426B-91EE-46F27543B2E1}" srcOrd="1" destOrd="0" presId="urn:microsoft.com/office/officeart/2005/8/layout/target3"/>
    <dgm:cxn modelId="{05EC9F37-8A07-4E82-A265-BC7A3E94E83D}" type="presParOf" srcId="{429CBE26-115D-43E2-81A6-F3247871A2BC}" destId="{5797E207-D6F1-4785-B170-686ACA65D1CC}" srcOrd="2" destOrd="0" presId="urn:microsoft.com/office/officeart/2005/8/layout/target3"/>
    <dgm:cxn modelId="{8E94FFB0-253D-4180-AFFA-EFD0FECD8B21}" type="presParOf" srcId="{429CBE26-115D-43E2-81A6-F3247871A2BC}" destId="{EE247249-C6AF-46FE-ACB7-43A5B1BAA96C}" srcOrd="3" destOrd="0" presId="urn:microsoft.com/office/officeart/2005/8/layout/target3"/>
    <dgm:cxn modelId="{26E4D221-E6E4-4542-89A6-3F023D5A0936}" type="presParOf" srcId="{429CBE26-115D-43E2-81A6-F3247871A2BC}" destId="{33042740-1B29-4B73-A415-551095FE6449}" srcOrd="4" destOrd="0" presId="urn:microsoft.com/office/officeart/2005/8/layout/target3"/>
    <dgm:cxn modelId="{7319B563-BAFC-49CC-BFBF-CE73627980C4}" type="presParOf" srcId="{429CBE26-115D-43E2-81A6-F3247871A2BC}" destId="{E2ADEF86-0EC5-4732-8541-B534A6786A19}" srcOrd="5" destOrd="0" presId="urn:microsoft.com/office/officeart/2005/8/layout/target3"/>
    <dgm:cxn modelId="{8EB060BD-A248-49BE-8D1F-344D7598870B}" type="presParOf" srcId="{429CBE26-115D-43E2-81A6-F3247871A2BC}" destId="{D87F726C-FC68-449D-A3BA-2584659EE25F}" srcOrd="6" destOrd="0" presId="urn:microsoft.com/office/officeart/2005/8/layout/target3"/>
    <dgm:cxn modelId="{767FA47C-F766-44CB-AC52-BB83D630A78E}" type="presParOf" srcId="{429CBE26-115D-43E2-81A6-F3247871A2BC}" destId="{6FDD334F-B257-4003-AE0E-D592F1310558}" srcOrd="7" destOrd="0" presId="urn:microsoft.com/office/officeart/2005/8/layout/target3"/>
    <dgm:cxn modelId="{604C5FEA-16D3-4276-9364-AA33AE058D4B}" type="presParOf" srcId="{429CBE26-115D-43E2-81A6-F3247871A2BC}" destId="{3DBF97E4-5B82-4DCD-BDF8-227F5C6DADDD}" srcOrd="8" destOrd="0" presId="urn:microsoft.com/office/officeart/2005/8/layout/target3"/>
    <dgm:cxn modelId="{20E6A371-0652-4C2A-90EB-15A94013C953}" type="presParOf" srcId="{429CBE26-115D-43E2-81A6-F3247871A2BC}" destId="{F445BBB8-1EF5-4CD5-AC76-6104763FEF99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0034EDD-501D-411B-A2A0-E325C3637B49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937D0227-2016-4612-9773-52C2600293D1}">
      <dgm:prSet phldrT="[Text]" custT="1"/>
      <dgm:spPr>
        <a:solidFill>
          <a:schemeClr val="tx2"/>
        </a:solidFill>
      </dgm:spPr>
      <dgm:t>
        <a:bodyPr/>
        <a:lstStyle/>
        <a:p>
          <a:r>
            <a:rPr lang="ru-RU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ППС, УЧЕБНЫЙ ПРОЦЕСС</a:t>
          </a:r>
          <a:endParaRPr lang="ru-R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3679D45B-9FEB-4AE6-9808-E9B39EB226EF}" type="parTrans" cxnId="{3717D699-5E83-4B49-B6B1-8C745F8A13EF}">
      <dgm:prSet/>
      <dgm:spPr/>
      <dgm:t>
        <a:bodyPr/>
        <a:lstStyle/>
        <a:p>
          <a:endParaRPr lang="ru-RU" sz="2400" b="1">
            <a:solidFill>
              <a:schemeClr val="bg1">
                <a:lumMod val="8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50E219B4-C2F0-4188-9115-278635585763}" type="sibTrans" cxnId="{3717D699-5E83-4B49-B6B1-8C745F8A13EF}">
      <dgm:prSet/>
      <dgm:spPr/>
      <dgm:t>
        <a:bodyPr/>
        <a:lstStyle/>
        <a:p>
          <a:endParaRPr lang="ru-RU" sz="2400" b="1">
            <a:solidFill>
              <a:schemeClr val="bg1">
                <a:lumMod val="8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5FC6C117-6A77-46AC-8B54-F09CFDCCD0E0}">
      <dgm:prSet phldrT="[Text]" custT="1"/>
      <dgm:spPr/>
      <dgm:t>
        <a:bodyPr/>
        <a:lstStyle/>
        <a:p>
          <a:r>
            <a: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НАУЧНО-ИССЛЕДОВАТЕЛЬСКАЯ ДЕЯТЕЛЬНОСТЬ</a:t>
          </a:r>
        </a:p>
      </dgm:t>
    </dgm:pt>
    <dgm:pt modelId="{5783EFB5-F257-4A50-AB68-A92A5BC5782B}" type="sibTrans" cxnId="{AAA169C5-0926-4BD9-834F-DE6F9687B7FA}">
      <dgm:prSet/>
      <dgm:spPr/>
      <dgm:t>
        <a:bodyPr/>
        <a:lstStyle/>
        <a:p>
          <a:endParaRPr lang="ru-RU" sz="2400" b="1">
            <a:solidFill>
              <a:schemeClr val="bg1">
                <a:lumMod val="8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0153A927-1F7A-40D5-B329-51C7DE07F840}" type="parTrans" cxnId="{AAA169C5-0926-4BD9-834F-DE6F9687B7FA}">
      <dgm:prSet/>
      <dgm:spPr/>
      <dgm:t>
        <a:bodyPr/>
        <a:lstStyle/>
        <a:p>
          <a:endParaRPr lang="ru-RU" sz="2400" b="1">
            <a:solidFill>
              <a:schemeClr val="bg1">
                <a:lumMod val="8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79582887-6459-48F3-8777-3CBB0BE72DA4}">
      <dgm:prSet phldrT="[Text]" custT="1"/>
      <dgm:spPr>
        <a:solidFill>
          <a:srgbClr val="C00000"/>
        </a:solidFill>
      </dgm:spPr>
      <dgm:t>
        <a:bodyPr/>
        <a:lstStyle/>
        <a:p>
          <a:r>
            <a:rPr lang="ru-RU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МЕЖДУНАРОДНЫЕ СВЯЗИ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D50E4C08-5513-46A5-85A3-705965784883}" type="parTrans" cxnId="{D3FB9814-8A30-4DDD-9E8C-B356C86BA90A}">
      <dgm:prSet/>
      <dgm:spPr/>
      <dgm:t>
        <a:bodyPr/>
        <a:lstStyle/>
        <a:p>
          <a:endParaRPr lang="en-US" sz="2400" b="1">
            <a:solidFill>
              <a:schemeClr val="bg1">
                <a:lumMod val="8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411B43D8-C34B-4FF2-87E1-5BD0631FBB85}" type="sibTrans" cxnId="{D3FB9814-8A30-4DDD-9E8C-B356C86BA90A}">
      <dgm:prSet/>
      <dgm:spPr/>
      <dgm:t>
        <a:bodyPr/>
        <a:lstStyle/>
        <a:p>
          <a:endParaRPr lang="en-US" sz="2400" b="1">
            <a:solidFill>
              <a:schemeClr val="bg1">
                <a:lumMod val="8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F0A3C12A-7540-45F3-9D35-8FD9839DB567}" type="pres">
      <dgm:prSet presAssocID="{B0034EDD-501D-411B-A2A0-E325C3637B4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E5F7993C-D628-47CD-BDB3-9F711D4DFBD0}" type="pres">
      <dgm:prSet presAssocID="{B0034EDD-501D-411B-A2A0-E325C3637B49}" presName="Name1" presStyleCnt="0"/>
      <dgm:spPr/>
    </dgm:pt>
    <dgm:pt modelId="{8ABBE941-F77E-409E-A6A8-782DFD254939}" type="pres">
      <dgm:prSet presAssocID="{B0034EDD-501D-411B-A2A0-E325C3637B49}" presName="cycle" presStyleCnt="0"/>
      <dgm:spPr/>
    </dgm:pt>
    <dgm:pt modelId="{CD5F74BE-2D41-4E0F-AF2F-88BA8558733E}" type="pres">
      <dgm:prSet presAssocID="{B0034EDD-501D-411B-A2A0-E325C3637B49}" presName="srcNode" presStyleLbl="node1" presStyleIdx="0" presStyleCnt="3"/>
      <dgm:spPr/>
    </dgm:pt>
    <dgm:pt modelId="{9A1944E2-C206-423E-9DC7-F4320CF4EEF7}" type="pres">
      <dgm:prSet presAssocID="{B0034EDD-501D-411B-A2A0-E325C3637B49}" presName="conn" presStyleLbl="parChTrans1D2" presStyleIdx="0" presStyleCnt="1"/>
      <dgm:spPr/>
      <dgm:t>
        <a:bodyPr/>
        <a:lstStyle/>
        <a:p>
          <a:endParaRPr lang="ru-RU"/>
        </a:p>
      </dgm:t>
    </dgm:pt>
    <dgm:pt modelId="{F2740096-D4F5-48C6-9A34-88452EE1FD95}" type="pres">
      <dgm:prSet presAssocID="{B0034EDD-501D-411B-A2A0-E325C3637B49}" presName="extraNode" presStyleLbl="node1" presStyleIdx="0" presStyleCnt="3"/>
      <dgm:spPr/>
    </dgm:pt>
    <dgm:pt modelId="{EB8DE1B2-A87C-41B1-A956-BA255BC734CA}" type="pres">
      <dgm:prSet presAssocID="{B0034EDD-501D-411B-A2A0-E325C3637B49}" presName="dstNode" presStyleLbl="node1" presStyleIdx="0" presStyleCnt="3"/>
      <dgm:spPr/>
    </dgm:pt>
    <dgm:pt modelId="{7F3E920E-3BAB-4B4E-87DE-74DF9BABDE3C}" type="pres">
      <dgm:prSet presAssocID="{937D0227-2016-4612-9773-52C2600293D1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1802AB-DC6C-4BBD-ACFD-3AA7CCA73CCD}" type="pres">
      <dgm:prSet presAssocID="{937D0227-2016-4612-9773-52C2600293D1}" presName="accent_1" presStyleCnt="0"/>
      <dgm:spPr/>
    </dgm:pt>
    <dgm:pt modelId="{3D0CAFE3-4C5E-45A1-B76B-20F439199FFE}" type="pres">
      <dgm:prSet presAssocID="{937D0227-2016-4612-9773-52C2600293D1}" presName="accentRepeatNode" presStyleLbl="solidFgAcc1" presStyleIdx="0" presStyleCnt="3"/>
      <dgm:spPr/>
    </dgm:pt>
    <dgm:pt modelId="{6C4CCF37-9A3B-4EB8-8C54-88E1B9196115}" type="pres">
      <dgm:prSet presAssocID="{5FC6C117-6A77-46AC-8B54-F09CFDCCD0E0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07548B-DEE4-4D62-8B9F-2132AF9A87CA}" type="pres">
      <dgm:prSet presAssocID="{5FC6C117-6A77-46AC-8B54-F09CFDCCD0E0}" presName="accent_2" presStyleCnt="0"/>
      <dgm:spPr/>
    </dgm:pt>
    <dgm:pt modelId="{BA6BA37F-C6A2-405F-8F5C-6892AE71139D}" type="pres">
      <dgm:prSet presAssocID="{5FC6C117-6A77-46AC-8B54-F09CFDCCD0E0}" presName="accentRepeatNode" presStyleLbl="solidFgAcc1" presStyleIdx="1" presStyleCnt="3"/>
      <dgm:spPr/>
    </dgm:pt>
    <dgm:pt modelId="{27F7D5DB-BB36-4BF6-9E56-E4A472F80655}" type="pres">
      <dgm:prSet presAssocID="{79582887-6459-48F3-8777-3CBB0BE72DA4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2EB399-ADFE-446B-A6C5-D3517EB0D90F}" type="pres">
      <dgm:prSet presAssocID="{79582887-6459-48F3-8777-3CBB0BE72DA4}" presName="accent_3" presStyleCnt="0"/>
      <dgm:spPr/>
    </dgm:pt>
    <dgm:pt modelId="{AC5485D0-89B9-4C95-94B3-32FEB88A5F2F}" type="pres">
      <dgm:prSet presAssocID="{79582887-6459-48F3-8777-3CBB0BE72DA4}" presName="accentRepeatNode" presStyleLbl="solidFgAcc1" presStyleIdx="2" presStyleCnt="3"/>
      <dgm:spPr/>
    </dgm:pt>
  </dgm:ptLst>
  <dgm:cxnLst>
    <dgm:cxn modelId="{81130060-CCA6-4126-A66C-98C5294B03DD}" type="presOf" srcId="{79582887-6459-48F3-8777-3CBB0BE72DA4}" destId="{27F7D5DB-BB36-4BF6-9E56-E4A472F80655}" srcOrd="0" destOrd="0" presId="urn:microsoft.com/office/officeart/2008/layout/VerticalCurvedList"/>
    <dgm:cxn modelId="{AAA169C5-0926-4BD9-834F-DE6F9687B7FA}" srcId="{B0034EDD-501D-411B-A2A0-E325C3637B49}" destId="{5FC6C117-6A77-46AC-8B54-F09CFDCCD0E0}" srcOrd="1" destOrd="0" parTransId="{0153A927-1F7A-40D5-B329-51C7DE07F840}" sibTransId="{5783EFB5-F257-4A50-AB68-A92A5BC5782B}"/>
    <dgm:cxn modelId="{74804C11-E216-442C-9879-0433DF036FEE}" type="presOf" srcId="{B0034EDD-501D-411B-A2A0-E325C3637B49}" destId="{F0A3C12A-7540-45F3-9D35-8FD9839DB567}" srcOrd="0" destOrd="0" presId="urn:microsoft.com/office/officeart/2008/layout/VerticalCurvedList"/>
    <dgm:cxn modelId="{70E2B0BD-44CF-4C2D-9928-1658FC9D6B54}" type="presOf" srcId="{50E219B4-C2F0-4188-9115-278635585763}" destId="{9A1944E2-C206-423E-9DC7-F4320CF4EEF7}" srcOrd="0" destOrd="0" presId="urn:microsoft.com/office/officeart/2008/layout/VerticalCurvedList"/>
    <dgm:cxn modelId="{D3FB9814-8A30-4DDD-9E8C-B356C86BA90A}" srcId="{B0034EDD-501D-411B-A2A0-E325C3637B49}" destId="{79582887-6459-48F3-8777-3CBB0BE72DA4}" srcOrd="2" destOrd="0" parTransId="{D50E4C08-5513-46A5-85A3-705965784883}" sibTransId="{411B43D8-C34B-4FF2-87E1-5BD0631FBB85}"/>
    <dgm:cxn modelId="{3717D699-5E83-4B49-B6B1-8C745F8A13EF}" srcId="{B0034EDD-501D-411B-A2A0-E325C3637B49}" destId="{937D0227-2016-4612-9773-52C2600293D1}" srcOrd="0" destOrd="0" parTransId="{3679D45B-9FEB-4AE6-9808-E9B39EB226EF}" sibTransId="{50E219B4-C2F0-4188-9115-278635585763}"/>
    <dgm:cxn modelId="{5E5B790C-0E02-4198-B05E-D1009BC63491}" type="presOf" srcId="{937D0227-2016-4612-9773-52C2600293D1}" destId="{7F3E920E-3BAB-4B4E-87DE-74DF9BABDE3C}" srcOrd="0" destOrd="0" presId="urn:microsoft.com/office/officeart/2008/layout/VerticalCurvedList"/>
    <dgm:cxn modelId="{1BC6AD97-60ED-4116-B7B3-8EF187E8E259}" type="presOf" srcId="{5FC6C117-6A77-46AC-8B54-F09CFDCCD0E0}" destId="{6C4CCF37-9A3B-4EB8-8C54-88E1B9196115}" srcOrd="0" destOrd="0" presId="urn:microsoft.com/office/officeart/2008/layout/VerticalCurvedList"/>
    <dgm:cxn modelId="{0AE09228-6F08-46C5-ADE9-DAFEDAE546BB}" type="presParOf" srcId="{F0A3C12A-7540-45F3-9D35-8FD9839DB567}" destId="{E5F7993C-D628-47CD-BDB3-9F711D4DFBD0}" srcOrd="0" destOrd="0" presId="urn:microsoft.com/office/officeart/2008/layout/VerticalCurvedList"/>
    <dgm:cxn modelId="{31A2DA94-EC2A-4B7D-B396-526354EC3F45}" type="presParOf" srcId="{E5F7993C-D628-47CD-BDB3-9F711D4DFBD0}" destId="{8ABBE941-F77E-409E-A6A8-782DFD254939}" srcOrd="0" destOrd="0" presId="urn:microsoft.com/office/officeart/2008/layout/VerticalCurvedList"/>
    <dgm:cxn modelId="{2A3D5984-8B10-405C-A07D-3B8406355917}" type="presParOf" srcId="{8ABBE941-F77E-409E-A6A8-782DFD254939}" destId="{CD5F74BE-2D41-4E0F-AF2F-88BA8558733E}" srcOrd="0" destOrd="0" presId="urn:microsoft.com/office/officeart/2008/layout/VerticalCurvedList"/>
    <dgm:cxn modelId="{A81F136F-4CE2-4FAD-BAE1-6211932ED8B9}" type="presParOf" srcId="{8ABBE941-F77E-409E-A6A8-782DFD254939}" destId="{9A1944E2-C206-423E-9DC7-F4320CF4EEF7}" srcOrd="1" destOrd="0" presId="urn:microsoft.com/office/officeart/2008/layout/VerticalCurvedList"/>
    <dgm:cxn modelId="{226C5E99-472F-408B-A08C-9DCFDABE96A3}" type="presParOf" srcId="{8ABBE941-F77E-409E-A6A8-782DFD254939}" destId="{F2740096-D4F5-48C6-9A34-88452EE1FD95}" srcOrd="2" destOrd="0" presId="urn:microsoft.com/office/officeart/2008/layout/VerticalCurvedList"/>
    <dgm:cxn modelId="{DF4804E2-1703-4C0B-96F9-2957D9B413F2}" type="presParOf" srcId="{8ABBE941-F77E-409E-A6A8-782DFD254939}" destId="{EB8DE1B2-A87C-41B1-A956-BA255BC734CA}" srcOrd="3" destOrd="0" presId="urn:microsoft.com/office/officeart/2008/layout/VerticalCurvedList"/>
    <dgm:cxn modelId="{D752C1B3-034B-4CBA-AADA-E98FBCF121BF}" type="presParOf" srcId="{E5F7993C-D628-47CD-BDB3-9F711D4DFBD0}" destId="{7F3E920E-3BAB-4B4E-87DE-74DF9BABDE3C}" srcOrd="1" destOrd="0" presId="urn:microsoft.com/office/officeart/2008/layout/VerticalCurvedList"/>
    <dgm:cxn modelId="{0561B28D-2139-4795-A42D-FE6FCFB3C9FE}" type="presParOf" srcId="{E5F7993C-D628-47CD-BDB3-9F711D4DFBD0}" destId="{431802AB-DC6C-4BBD-ACFD-3AA7CCA73CCD}" srcOrd="2" destOrd="0" presId="urn:microsoft.com/office/officeart/2008/layout/VerticalCurvedList"/>
    <dgm:cxn modelId="{41C404AF-0E37-4DCE-B680-9715816F349D}" type="presParOf" srcId="{431802AB-DC6C-4BBD-ACFD-3AA7CCA73CCD}" destId="{3D0CAFE3-4C5E-45A1-B76B-20F439199FFE}" srcOrd="0" destOrd="0" presId="urn:microsoft.com/office/officeart/2008/layout/VerticalCurvedList"/>
    <dgm:cxn modelId="{3E68C9B3-902A-4D4E-BE42-D1BB353A7F35}" type="presParOf" srcId="{E5F7993C-D628-47CD-BDB3-9F711D4DFBD0}" destId="{6C4CCF37-9A3B-4EB8-8C54-88E1B9196115}" srcOrd="3" destOrd="0" presId="urn:microsoft.com/office/officeart/2008/layout/VerticalCurvedList"/>
    <dgm:cxn modelId="{DC0387AE-66FA-48D9-B16B-77955A227F44}" type="presParOf" srcId="{E5F7993C-D628-47CD-BDB3-9F711D4DFBD0}" destId="{E707548B-DEE4-4D62-8B9F-2132AF9A87CA}" srcOrd="4" destOrd="0" presId="urn:microsoft.com/office/officeart/2008/layout/VerticalCurvedList"/>
    <dgm:cxn modelId="{AD6ED49F-D348-40AD-957E-BF4F02678003}" type="presParOf" srcId="{E707548B-DEE4-4D62-8B9F-2132AF9A87CA}" destId="{BA6BA37F-C6A2-405F-8F5C-6892AE71139D}" srcOrd="0" destOrd="0" presId="urn:microsoft.com/office/officeart/2008/layout/VerticalCurvedList"/>
    <dgm:cxn modelId="{685AC827-F20D-4A28-BBE1-AF01525FA92D}" type="presParOf" srcId="{E5F7993C-D628-47CD-BDB3-9F711D4DFBD0}" destId="{27F7D5DB-BB36-4BF6-9E56-E4A472F80655}" srcOrd="5" destOrd="0" presId="urn:microsoft.com/office/officeart/2008/layout/VerticalCurvedList"/>
    <dgm:cxn modelId="{7EE7C41F-D06B-4BFD-9377-456F373C4CFA}" type="presParOf" srcId="{E5F7993C-D628-47CD-BDB3-9F711D4DFBD0}" destId="{242EB399-ADFE-446B-A6C5-D3517EB0D90F}" srcOrd="6" destOrd="0" presId="urn:microsoft.com/office/officeart/2008/layout/VerticalCurvedList"/>
    <dgm:cxn modelId="{3C222F04-1F0C-41FE-8A77-997EBE0D3123}" type="presParOf" srcId="{242EB399-ADFE-446B-A6C5-D3517EB0D90F}" destId="{AC5485D0-89B9-4C95-94B3-32FEB88A5F2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1944E2-C206-423E-9DC7-F4320CF4EEF7}">
      <dsp:nvSpPr>
        <dsp:cNvPr id="0" name=""/>
        <dsp:cNvSpPr/>
      </dsp:nvSpPr>
      <dsp:spPr>
        <a:xfrm>
          <a:off x="-6890984" y="-1054039"/>
          <a:ext cx="8204818" cy="8204818"/>
        </a:xfrm>
        <a:prstGeom prst="blockArc">
          <a:avLst>
            <a:gd name="adj1" fmla="val 18900000"/>
            <a:gd name="adj2" fmla="val 2700000"/>
            <a:gd name="adj3" fmla="val 263"/>
          </a:avLst>
        </a:prstGeom>
        <a:noFill/>
        <a:ln w="190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3E920E-3BAB-4B4E-87DE-74DF9BABDE3C}">
      <dsp:nvSpPr>
        <dsp:cNvPr id="0" name=""/>
        <dsp:cNvSpPr/>
      </dsp:nvSpPr>
      <dsp:spPr>
        <a:xfrm>
          <a:off x="846227" y="609674"/>
          <a:ext cx="7604959" cy="1219348"/>
        </a:xfrm>
        <a:prstGeom prst="rect">
          <a:avLst/>
        </a:prstGeom>
        <a:solidFill>
          <a:srgbClr val="C00000"/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7857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ППС, УЧЕБНЫЙ ПРОЦЕСС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846227" y="609674"/>
        <a:ext cx="7604959" cy="1219348"/>
      </dsp:txXfrm>
    </dsp:sp>
    <dsp:sp modelId="{3D0CAFE3-4C5E-45A1-B76B-20F439199FFE}">
      <dsp:nvSpPr>
        <dsp:cNvPr id="0" name=""/>
        <dsp:cNvSpPr/>
      </dsp:nvSpPr>
      <dsp:spPr>
        <a:xfrm>
          <a:off x="84135" y="457255"/>
          <a:ext cx="1524185" cy="1524185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4CCF37-9A3B-4EB8-8C54-88E1B9196115}">
      <dsp:nvSpPr>
        <dsp:cNvPr id="0" name=""/>
        <dsp:cNvSpPr/>
      </dsp:nvSpPr>
      <dsp:spPr>
        <a:xfrm>
          <a:off x="1289460" y="2438695"/>
          <a:ext cx="7161726" cy="121934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785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НАУЧНО-ИССЛЕДОВАТЕЛЬСКАЯ ДЕЯТЕЛЬНОСТЬ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1289460" y="2438695"/>
        <a:ext cx="7161726" cy="1219348"/>
      </dsp:txXfrm>
    </dsp:sp>
    <dsp:sp modelId="{BA6BA37F-C6A2-405F-8F5C-6892AE71139D}">
      <dsp:nvSpPr>
        <dsp:cNvPr id="0" name=""/>
        <dsp:cNvSpPr/>
      </dsp:nvSpPr>
      <dsp:spPr>
        <a:xfrm>
          <a:off x="527368" y="2286277"/>
          <a:ext cx="1524185" cy="1524185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F7D5DB-BB36-4BF6-9E56-E4A472F80655}">
      <dsp:nvSpPr>
        <dsp:cNvPr id="0" name=""/>
        <dsp:cNvSpPr/>
      </dsp:nvSpPr>
      <dsp:spPr>
        <a:xfrm>
          <a:off x="846227" y="4267718"/>
          <a:ext cx="7604959" cy="121934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785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МЕЖДУНАРОДНЫЕ СВЯЗИ</a:t>
          </a:r>
          <a:endParaRPr lang="en-US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846227" y="4267718"/>
        <a:ext cx="7604959" cy="1219348"/>
      </dsp:txXfrm>
    </dsp:sp>
    <dsp:sp modelId="{AC5485D0-89B9-4C95-94B3-32FEB88A5F2F}">
      <dsp:nvSpPr>
        <dsp:cNvPr id="0" name=""/>
        <dsp:cNvSpPr/>
      </dsp:nvSpPr>
      <dsp:spPr>
        <a:xfrm>
          <a:off x="84135" y="4115299"/>
          <a:ext cx="1524185" cy="1524185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1944E2-C206-423E-9DC7-F4320CF4EEF7}">
      <dsp:nvSpPr>
        <dsp:cNvPr id="0" name=""/>
        <dsp:cNvSpPr/>
      </dsp:nvSpPr>
      <dsp:spPr>
        <a:xfrm>
          <a:off x="-6890984" y="-1054039"/>
          <a:ext cx="8204818" cy="8204818"/>
        </a:xfrm>
        <a:prstGeom prst="blockArc">
          <a:avLst>
            <a:gd name="adj1" fmla="val 18900000"/>
            <a:gd name="adj2" fmla="val 2700000"/>
            <a:gd name="adj3" fmla="val 263"/>
          </a:avLst>
        </a:prstGeom>
        <a:noFill/>
        <a:ln w="190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3E920E-3BAB-4B4E-87DE-74DF9BABDE3C}">
      <dsp:nvSpPr>
        <dsp:cNvPr id="0" name=""/>
        <dsp:cNvSpPr/>
      </dsp:nvSpPr>
      <dsp:spPr>
        <a:xfrm>
          <a:off x="846227" y="609674"/>
          <a:ext cx="7604959" cy="121934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7857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ППС, УЧЕБНЫЙ ПРОЦЕСС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846227" y="609674"/>
        <a:ext cx="7604959" cy="1219348"/>
      </dsp:txXfrm>
    </dsp:sp>
    <dsp:sp modelId="{3D0CAFE3-4C5E-45A1-B76B-20F439199FFE}">
      <dsp:nvSpPr>
        <dsp:cNvPr id="0" name=""/>
        <dsp:cNvSpPr/>
      </dsp:nvSpPr>
      <dsp:spPr>
        <a:xfrm>
          <a:off x="84135" y="457255"/>
          <a:ext cx="1524185" cy="1524185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4CCF37-9A3B-4EB8-8C54-88E1B9196115}">
      <dsp:nvSpPr>
        <dsp:cNvPr id="0" name=""/>
        <dsp:cNvSpPr/>
      </dsp:nvSpPr>
      <dsp:spPr>
        <a:xfrm>
          <a:off x="1289460" y="2438695"/>
          <a:ext cx="7161726" cy="1219348"/>
        </a:xfrm>
        <a:prstGeom prst="rect">
          <a:avLst/>
        </a:prstGeom>
        <a:solidFill>
          <a:srgbClr val="C00000"/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785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НАУЧНО-ИССЛЕДОВАТЕЛЬСКАЯ ДЕЯТЕЛЬНОСТЬ</a:t>
          </a:r>
        </a:p>
      </dsp:txBody>
      <dsp:txXfrm>
        <a:off x="1289460" y="2438695"/>
        <a:ext cx="7161726" cy="1219348"/>
      </dsp:txXfrm>
    </dsp:sp>
    <dsp:sp modelId="{BA6BA37F-C6A2-405F-8F5C-6892AE71139D}">
      <dsp:nvSpPr>
        <dsp:cNvPr id="0" name=""/>
        <dsp:cNvSpPr/>
      </dsp:nvSpPr>
      <dsp:spPr>
        <a:xfrm>
          <a:off x="527368" y="2286277"/>
          <a:ext cx="1524185" cy="1524185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F7D5DB-BB36-4BF6-9E56-E4A472F80655}">
      <dsp:nvSpPr>
        <dsp:cNvPr id="0" name=""/>
        <dsp:cNvSpPr/>
      </dsp:nvSpPr>
      <dsp:spPr>
        <a:xfrm>
          <a:off x="846227" y="4267718"/>
          <a:ext cx="7604959" cy="121934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785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МЕЖДУНАРОДНЫЕ СВЯЗИ</a:t>
          </a:r>
          <a:endParaRPr lang="en-US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846227" y="4267718"/>
        <a:ext cx="7604959" cy="1219348"/>
      </dsp:txXfrm>
    </dsp:sp>
    <dsp:sp modelId="{AC5485D0-89B9-4C95-94B3-32FEB88A5F2F}">
      <dsp:nvSpPr>
        <dsp:cNvPr id="0" name=""/>
        <dsp:cNvSpPr/>
      </dsp:nvSpPr>
      <dsp:spPr>
        <a:xfrm>
          <a:off x="84135" y="4115299"/>
          <a:ext cx="1524185" cy="1524185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FDDEAE-D03F-4BC8-AE9F-850A4FF844B2}">
      <dsp:nvSpPr>
        <dsp:cNvPr id="0" name=""/>
        <dsp:cNvSpPr/>
      </dsp:nvSpPr>
      <dsp:spPr>
        <a:xfrm>
          <a:off x="0" y="0"/>
          <a:ext cx="4336256" cy="4336256"/>
        </a:xfrm>
        <a:prstGeom prst="pie">
          <a:avLst>
            <a:gd name="adj1" fmla="val 5400000"/>
            <a:gd name="adj2" fmla="val 16200000"/>
          </a:avLst>
        </a:prstGeom>
        <a:solidFill>
          <a:schemeClr val="tx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97E207-D6F1-4785-B170-686ACA65D1CC}">
      <dsp:nvSpPr>
        <dsp:cNvPr id="0" name=""/>
        <dsp:cNvSpPr/>
      </dsp:nvSpPr>
      <dsp:spPr>
        <a:xfrm>
          <a:off x="2060082" y="0"/>
          <a:ext cx="6400824" cy="43362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Учебная практика </a:t>
          </a:r>
          <a:r>
            <a:rPr lang="ru-RU" sz="2500" b="1" kern="1200" dirty="0" smtClean="0"/>
            <a:t>(24 </a:t>
          </a:r>
          <a:r>
            <a:rPr lang="ru-RU" sz="2500" b="1" kern="1200" dirty="0" err="1" smtClean="0"/>
            <a:t>а.к</a:t>
          </a:r>
          <a:r>
            <a:rPr lang="ru-RU" sz="2500" b="1" kern="1200" dirty="0" smtClean="0"/>
            <a:t>.)</a:t>
          </a:r>
          <a:endParaRPr lang="en-US" sz="2500" b="1" kern="1200" dirty="0"/>
        </a:p>
      </dsp:txBody>
      <dsp:txXfrm>
        <a:off x="2060082" y="0"/>
        <a:ext cx="3200412" cy="2059721"/>
      </dsp:txXfrm>
    </dsp:sp>
    <dsp:sp modelId="{33042740-1B29-4B73-A415-551095FE6449}">
      <dsp:nvSpPr>
        <dsp:cNvPr id="0" name=""/>
        <dsp:cNvSpPr/>
      </dsp:nvSpPr>
      <dsp:spPr>
        <a:xfrm>
          <a:off x="1138267" y="2059721"/>
          <a:ext cx="2059721" cy="2059721"/>
        </a:xfrm>
        <a:prstGeom prst="pie">
          <a:avLst>
            <a:gd name="adj1" fmla="val 5400000"/>
            <a:gd name="adj2" fmla="val 16200000"/>
          </a:avLst>
        </a:prstGeom>
        <a:solidFill>
          <a:schemeClr val="tx2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ADEF86-0EC5-4732-8541-B534A6786A19}">
      <dsp:nvSpPr>
        <dsp:cNvPr id="0" name=""/>
        <dsp:cNvSpPr/>
      </dsp:nvSpPr>
      <dsp:spPr>
        <a:xfrm>
          <a:off x="2024109" y="2088228"/>
          <a:ext cx="6400824" cy="205972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Производственная практика </a:t>
          </a:r>
          <a:r>
            <a:rPr lang="ru-RU" sz="2500" b="1" kern="1200" dirty="0" smtClean="0"/>
            <a:t>(18 </a:t>
          </a:r>
          <a:r>
            <a:rPr lang="ru-RU" sz="2500" b="1" kern="1200" dirty="0" err="1" smtClean="0"/>
            <a:t>а.к</a:t>
          </a:r>
          <a:r>
            <a:rPr lang="ru-RU" sz="2500" b="1" kern="1200" dirty="0" smtClean="0"/>
            <a:t>.)</a:t>
          </a:r>
          <a:endParaRPr lang="en-US" sz="2500" b="1" kern="1200" dirty="0"/>
        </a:p>
      </dsp:txBody>
      <dsp:txXfrm>
        <a:off x="2024109" y="2088228"/>
        <a:ext cx="3200412" cy="2059721"/>
      </dsp:txXfrm>
    </dsp:sp>
    <dsp:sp modelId="{6FDD334F-B257-4003-AE0E-D592F1310558}">
      <dsp:nvSpPr>
        <dsp:cNvPr id="0" name=""/>
        <dsp:cNvSpPr/>
      </dsp:nvSpPr>
      <dsp:spPr>
        <a:xfrm>
          <a:off x="5368540" y="0"/>
          <a:ext cx="3200412" cy="2059721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Ознакомительная практика </a:t>
          </a:r>
          <a:r>
            <a:rPr lang="ru-RU" sz="2000" b="1" kern="1200" dirty="0" smtClean="0"/>
            <a:t>(6 </a:t>
          </a:r>
          <a:r>
            <a:rPr lang="ru-RU" sz="2000" b="1" kern="1200" dirty="0" err="1" smtClean="0"/>
            <a:t>а.к</a:t>
          </a:r>
          <a:r>
            <a:rPr lang="ru-RU" sz="2000" b="1" kern="1200" dirty="0" smtClean="0"/>
            <a:t>.)</a:t>
          </a:r>
          <a:endParaRPr lang="en-US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НИР</a:t>
          </a:r>
          <a:r>
            <a:rPr lang="ru-RU" sz="2000" b="1" kern="1200" dirty="0" smtClean="0"/>
            <a:t>(18 </a:t>
          </a:r>
          <a:r>
            <a:rPr lang="ru-RU" sz="2000" b="1" kern="1200" dirty="0" err="1" smtClean="0"/>
            <a:t>а.к</a:t>
          </a:r>
          <a:r>
            <a:rPr lang="ru-RU" sz="2000" b="1" kern="1200" dirty="0" smtClean="0"/>
            <a:t>.) </a:t>
          </a:r>
          <a:endParaRPr lang="en-US" sz="2000" b="1" kern="1200" dirty="0"/>
        </a:p>
      </dsp:txBody>
      <dsp:txXfrm>
        <a:off x="5368540" y="0"/>
        <a:ext cx="3200412" cy="2059721"/>
      </dsp:txXfrm>
    </dsp:sp>
    <dsp:sp modelId="{F445BBB8-1EF5-4CD5-AC76-6104763FEF99}">
      <dsp:nvSpPr>
        <dsp:cNvPr id="0" name=""/>
        <dsp:cNvSpPr/>
      </dsp:nvSpPr>
      <dsp:spPr>
        <a:xfrm>
          <a:off x="5368540" y="2059721"/>
          <a:ext cx="3200412" cy="2059721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Практика по профилю профессиональной деятельности </a:t>
          </a:r>
          <a:r>
            <a:rPr lang="ru-RU" sz="2000" b="1" kern="1200" dirty="0" smtClean="0"/>
            <a:t>(12 </a:t>
          </a:r>
          <a:r>
            <a:rPr lang="ru-RU" sz="2000" b="1" kern="1200" dirty="0" err="1" smtClean="0"/>
            <a:t>а.к</a:t>
          </a:r>
          <a:r>
            <a:rPr lang="ru-RU" sz="2000" b="1" kern="1200" dirty="0" smtClean="0"/>
            <a:t>.)</a:t>
          </a:r>
          <a:endParaRPr lang="en-US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НИР (предзащита магистерской диссертации) </a:t>
          </a:r>
          <a:r>
            <a:rPr lang="ru-RU" sz="2000" b="1" kern="1200" dirty="0" smtClean="0"/>
            <a:t>(6 </a:t>
          </a:r>
          <a:r>
            <a:rPr lang="ru-RU" sz="2000" b="1" kern="1200" dirty="0" err="1" smtClean="0"/>
            <a:t>а.к</a:t>
          </a:r>
          <a:r>
            <a:rPr lang="ru-RU" sz="2000" b="1" kern="1200" dirty="0" smtClean="0"/>
            <a:t>.)</a:t>
          </a:r>
          <a:endParaRPr lang="en-US" sz="2000" b="1" kern="1200" dirty="0"/>
        </a:p>
      </dsp:txBody>
      <dsp:txXfrm>
        <a:off x="5368540" y="2059721"/>
        <a:ext cx="3200412" cy="20597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1944E2-C206-423E-9DC7-F4320CF4EEF7}">
      <dsp:nvSpPr>
        <dsp:cNvPr id="0" name=""/>
        <dsp:cNvSpPr/>
      </dsp:nvSpPr>
      <dsp:spPr>
        <a:xfrm>
          <a:off x="-6890984" y="-1054039"/>
          <a:ext cx="8204818" cy="8204818"/>
        </a:xfrm>
        <a:prstGeom prst="blockArc">
          <a:avLst>
            <a:gd name="adj1" fmla="val 18900000"/>
            <a:gd name="adj2" fmla="val 2700000"/>
            <a:gd name="adj3" fmla="val 263"/>
          </a:avLst>
        </a:prstGeom>
        <a:noFill/>
        <a:ln w="190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3E920E-3BAB-4B4E-87DE-74DF9BABDE3C}">
      <dsp:nvSpPr>
        <dsp:cNvPr id="0" name=""/>
        <dsp:cNvSpPr/>
      </dsp:nvSpPr>
      <dsp:spPr>
        <a:xfrm>
          <a:off x="846227" y="609674"/>
          <a:ext cx="7604959" cy="1219348"/>
        </a:xfrm>
        <a:prstGeom prst="rect">
          <a:avLst/>
        </a:prstGeom>
        <a:solidFill>
          <a:schemeClr val="tx2"/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7857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ППС, УЧЕБНЫЙ ПРОЦЕСС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846227" y="609674"/>
        <a:ext cx="7604959" cy="1219348"/>
      </dsp:txXfrm>
    </dsp:sp>
    <dsp:sp modelId="{3D0CAFE3-4C5E-45A1-B76B-20F439199FFE}">
      <dsp:nvSpPr>
        <dsp:cNvPr id="0" name=""/>
        <dsp:cNvSpPr/>
      </dsp:nvSpPr>
      <dsp:spPr>
        <a:xfrm>
          <a:off x="84135" y="457255"/>
          <a:ext cx="1524185" cy="1524185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4CCF37-9A3B-4EB8-8C54-88E1B9196115}">
      <dsp:nvSpPr>
        <dsp:cNvPr id="0" name=""/>
        <dsp:cNvSpPr/>
      </dsp:nvSpPr>
      <dsp:spPr>
        <a:xfrm>
          <a:off x="1289460" y="2438695"/>
          <a:ext cx="7161726" cy="121934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785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НАУЧНО-ИССЛЕДОВАТЕЛЬСКАЯ ДЕЯТЕЛЬНОСТЬ</a:t>
          </a:r>
        </a:p>
      </dsp:txBody>
      <dsp:txXfrm>
        <a:off x="1289460" y="2438695"/>
        <a:ext cx="7161726" cy="1219348"/>
      </dsp:txXfrm>
    </dsp:sp>
    <dsp:sp modelId="{BA6BA37F-C6A2-405F-8F5C-6892AE71139D}">
      <dsp:nvSpPr>
        <dsp:cNvPr id="0" name=""/>
        <dsp:cNvSpPr/>
      </dsp:nvSpPr>
      <dsp:spPr>
        <a:xfrm>
          <a:off x="527368" y="2286277"/>
          <a:ext cx="1524185" cy="1524185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F7D5DB-BB36-4BF6-9E56-E4A472F80655}">
      <dsp:nvSpPr>
        <dsp:cNvPr id="0" name=""/>
        <dsp:cNvSpPr/>
      </dsp:nvSpPr>
      <dsp:spPr>
        <a:xfrm>
          <a:off x="846227" y="4267718"/>
          <a:ext cx="7604959" cy="1219348"/>
        </a:xfrm>
        <a:prstGeom prst="rect">
          <a:avLst/>
        </a:prstGeom>
        <a:solidFill>
          <a:srgbClr val="C00000"/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785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МЕЖДУНАРОДНЫЕ СВЯЗИ</a:t>
          </a:r>
          <a:endParaRPr lang="en-US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846227" y="4267718"/>
        <a:ext cx="7604959" cy="1219348"/>
      </dsp:txXfrm>
    </dsp:sp>
    <dsp:sp modelId="{AC5485D0-89B9-4C95-94B3-32FEB88A5F2F}">
      <dsp:nvSpPr>
        <dsp:cNvPr id="0" name=""/>
        <dsp:cNvSpPr/>
      </dsp:nvSpPr>
      <dsp:spPr>
        <a:xfrm>
          <a:off x="84135" y="4115299"/>
          <a:ext cx="1524185" cy="1524185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43EEDFB9-98FC-40B6-B6AF-0DC899D3D4C7}" type="datetimeFigureOut">
              <a:rPr lang="en-US" smtClean="0"/>
              <a:pPr/>
              <a:t>18-May-21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83508E0B-1484-4921-989A-BECEFED21C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47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08E0B-1484-4921-989A-BECEFED21C9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135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72816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941168"/>
            <a:ext cx="2285935" cy="185525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Скругленный прямоугольник 10"/>
          <p:cNvSpPr/>
          <p:nvPr/>
        </p:nvSpPr>
        <p:spPr>
          <a:xfrm>
            <a:off x="395536" y="2348880"/>
            <a:ext cx="8352928" cy="2232248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МОП «ПОЛИТИЧЕСКАЯ ЭКОНОМИКА»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419872" y="6188214"/>
            <a:ext cx="25202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мая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525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106680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ВИДЫ НАУЧНО-ИССЛЕДОВАТЕЛЬСКОЙ РАБОТЫ В ТЕЧЕНИЕ ОБУЧЕНИЯ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345526341"/>
              </p:ext>
            </p:extLst>
          </p:nvPr>
        </p:nvGraphicFramePr>
        <p:xfrm>
          <a:off x="287524" y="1772816"/>
          <a:ext cx="8568952" cy="433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2021375213"/>
              </p:ext>
            </p:extLst>
          </p:nvPr>
        </p:nvGraphicFramePr>
        <p:xfrm>
          <a:off x="251520" y="572620"/>
          <a:ext cx="8535322" cy="6096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5066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229600" cy="634082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СОТРУДНИЧЕСТВО КАФЕДРЫ ЗАРУБЕЖНЫМИ ВУЗАМИ И ОРГАНИЗАЦИЯМИ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3"/>
            <a:ext cx="5472608" cy="316835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4427984" y="1844824"/>
            <a:ext cx="4716016" cy="4824536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/>
            </a:pP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Белгородский государственный национальный исследовательский университет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Тамбовский 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государственный университет имени Г.Р. 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Державина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Саратовский национальный исследовательский университет им. Н.Г. Чернышевского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Орловский 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государственный университет имени И.С. Тургенева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Пермский национальный исследовательский политехнический университет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Крымский федеральный университет имени В. И. Вернадского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107504" y="1844824"/>
            <a:ext cx="4608512" cy="4824536"/>
          </a:xfrm>
          <a:prstGeom prst="vertic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/>
            </a:pP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sz="19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Фонд имени Е. Гайдара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ERASMUS+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Финансовый университет при Правительстве РФ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Российская экономическая школа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Академия народного хозяйства при Президенте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РФ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ИНП РАН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ИЭ РАН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Евразийская экономическая комиссия</a:t>
            </a:r>
          </a:p>
          <a:p>
            <a:pPr algn="ctr"/>
            <a:endParaRPr lang="en-US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7584" y="620688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ru-RU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2" name="Group 37"/>
          <p:cNvGrpSpPr/>
          <p:nvPr/>
        </p:nvGrpSpPr>
        <p:grpSpPr>
          <a:xfrm>
            <a:off x="1199936" y="2863212"/>
            <a:ext cx="6667802" cy="3135313"/>
            <a:chOff x="1665288" y="2054225"/>
            <a:chExt cx="8890402" cy="3135313"/>
          </a:xfrm>
        </p:grpSpPr>
        <p:sp>
          <p:nvSpPr>
            <p:cNvPr id="36" name="Rectangle 35"/>
            <p:cNvSpPr/>
            <p:nvPr/>
          </p:nvSpPr>
          <p:spPr>
            <a:xfrm>
              <a:off x="6170612" y="2816224"/>
              <a:ext cx="3807229" cy="20530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712422" y="2818180"/>
              <a:ext cx="3807229" cy="20530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auto">
            <a:xfrm>
              <a:off x="1665288" y="2222500"/>
              <a:ext cx="3919538" cy="2703513"/>
            </a:xfrm>
            <a:custGeom>
              <a:avLst/>
              <a:gdLst>
                <a:gd name="T0" fmla="*/ 81 w 2469"/>
                <a:gd name="T1" fmla="*/ 382 h 1703"/>
                <a:gd name="T2" fmla="*/ 81 w 2469"/>
                <a:gd name="T3" fmla="*/ 1613 h 1703"/>
                <a:gd name="T4" fmla="*/ 2378 w 2469"/>
                <a:gd name="T5" fmla="*/ 1613 h 1703"/>
                <a:gd name="T6" fmla="*/ 2378 w 2469"/>
                <a:gd name="T7" fmla="*/ 382 h 1703"/>
                <a:gd name="T8" fmla="*/ 81 w 2469"/>
                <a:gd name="T9" fmla="*/ 382 h 1703"/>
                <a:gd name="T10" fmla="*/ 0 w 2469"/>
                <a:gd name="T11" fmla="*/ 0 h 1703"/>
                <a:gd name="T12" fmla="*/ 339 w 2469"/>
                <a:gd name="T13" fmla="*/ 0 h 1703"/>
                <a:gd name="T14" fmla="*/ 339 w 2469"/>
                <a:gd name="T15" fmla="*/ 174 h 1703"/>
                <a:gd name="T16" fmla="*/ 524 w 2469"/>
                <a:gd name="T17" fmla="*/ 174 h 1703"/>
                <a:gd name="T18" fmla="*/ 524 w 2469"/>
                <a:gd name="T19" fmla="*/ 0 h 1703"/>
                <a:gd name="T20" fmla="*/ 883 w 2469"/>
                <a:gd name="T21" fmla="*/ 0 h 1703"/>
                <a:gd name="T22" fmla="*/ 883 w 2469"/>
                <a:gd name="T23" fmla="*/ 174 h 1703"/>
                <a:gd name="T24" fmla="*/ 1067 w 2469"/>
                <a:gd name="T25" fmla="*/ 174 h 1703"/>
                <a:gd name="T26" fmla="*/ 1067 w 2469"/>
                <a:gd name="T27" fmla="*/ 0 h 1703"/>
                <a:gd name="T28" fmla="*/ 1412 w 2469"/>
                <a:gd name="T29" fmla="*/ 0 h 1703"/>
                <a:gd name="T30" fmla="*/ 1412 w 2469"/>
                <a:gd name="T31" fmla="*/ 174 h 1703"/>
                <a:gd name="T32" fmla="*/ 1598 w 2469"/>
                <a:gd name="T33" fmla="*/ 174 h 1703"/>
                <a:gd name="T34" fmla="*/ 1598 w 2469"/>
                <a:gd name="T35" fmla="*/ 0 h 1703"/>
                <a:gd name="T36" fmla="*/ 1925 w 2469"/>
                <a:gd name="T37" fmla="*/ 0 h 1703"/>
                <a:gd name="T38" fmla="*/ 1925 w 2469"/>
                <a:gd name="T39" fmla="*/ 174 h 1703"/>
                <a:gd name="T40" fmla="*/ 2109 w 2469"/>
                <a:gd name="T41" fmla="*/ 174 h 1703"/>
                <a:gd name="T42" fmla="*/ 2109 w 2469"/>
                <a:gd name="T43" fmla="*/ 0 h 1703"/>
                <a:gd name="T44" fmla="*/ 2469 w 2469"/>
                <a:gd name="T45" fmla="*/ 0 h 1703"/>
                <a:gd name="T46" fmla="*/ 2469 w 2469"/>
                <a:gd name="T47" fmla="*/ 1703 h 1703"/>
                <a:gd name="T48" fmla="*/ 0 w 2469"/>
                <a:gd name="T49" fmla="*/ 1703 h 1703"/>
                <a:gd name="T50" fmla="*/ 0 w 2469"/>
                <a:gd name="T51" fmla="*/ 0 h 1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69" h="1703">
                  <a:moveTo>
                    <a:pt x="81" y="382"/>
                  </a:moveTo>
                  <a:lnTo>
                    <a:pt x="81" y="1613"/>
                  </a:lnTo>
                  <a:lnTo>
                    <a:pt x="2378" y="1613"/>
                  </a:lnTo>
                  <a:lnTo>
                    <a:pt x="2378" y="382"/>
                  </a:lnTo>
                  <a:lnTo>
                    <a:pt x="81" y="382"/>
                  </a:lnTo>
                  <a:close/>
                  <a:moveTo>
                    <a:pt x="0" y="0"/>
                  </a:moveTo>
                  <a:lnTo>
                    <a:pt x="339" y="0"/>
                  </a:lnTo>
                  <a:lnTo>
                    <a:pt x="339" y="174"/>
                  </a:lnTo>
                  <a:lnTo>
                    <a:pt x="524" y="174"/>
                  </a:lnTo>
                  <a:lnTo>
                    <a:pt x="524" y="0"/>
                  </a:lnTo>
                  <a:lnTo>
                    <a:pt x="883" y="0"/>
                  </a:lnTo>
                  <a:lnTo>
                    <a:pt x="883" y="174"/>
                  </a:lnTo>
                  <a:lnTo>
                    <a:pt x="1067" y="174"/>
                  </a:lnTo>
                  <a:lnTo>
                    <a:pt x="1067" y="0"/>
                  </a:lnTo>
                  <a:lnTo>
                    <a:pt x="1412" y="0"/>
                  </a:lnTo>
                  <a:lnTo>
                    <a:pt x="1412" y="174"/>
                  </a:lnTo>
                  <a:lnTo>
                    <a:pt x="1598" y="174"/>
                  </a:lnTo>
                  <a:lnTo>
                    <a:pt x="1598" y="0"/>
                  </a:lnTo>
                  <a:lnTo>
                    <a:pt x="1925" y="0"/>
                  </a:lnTo>
                  <a:lnTo>
                    <a:pt x="1925" y="174"/>
                  </a:lnTo>
                  <a:lnTo>
                    <a:pt x="2109" y="174"/>
                  </a:lnTo>
                  <a:lnTo>
                    <a:pt x="2109" y="0"/>
                  </a:lnTo>
                  <a:lnTo>
                    <a:pt x="2469" y="0"/>
                  </a:lnTo>
                  <a:lnTo>
                    <a:pt x="2469" y="1703"/>
                  </a:lnTo>
                  <a:lnTo>
                    <a:pt x="0" y="17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7CA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80808"/>
                </a:solidFill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119438" y="2054225"/>
              <a:ext cx="187325" cy="382588"/>
            </a:xfrm>
            <a:prstGeom prst="rect">
              <a:avLst/>
            </a:prstGeom>
            <a:solidFill>
              <a:srgbClr val="0B7CA9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80808"/>
                </a:solidFill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959226" y="2054225"/>
              <a:ext cx="187325" cy="382588"/>
            </a:xfrm>
            <a:prstGeom prst="rect">
              <a:avLst/>
            </a:prstGeom>
            <a:solidFill>
              <a:srgbClr val="0B7CA9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80808"/>
                </a:solidFill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257426" y="2054225"/>
              <a:ext cx="185738" cy="382588"/>
            </a:xfrm>
            <a:prstGeom prst="rect">
              <a:avLst/>
            </a:prstGeom>
            <a:solidFill>
              <a:srgbClr val="0B7CA9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80808"/>
                </a:solidFill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4773613" y="2054225"/>
              <a:ext cx="187325" cy="382588"/>
            </a:xfrm>
            <a:prstGeom prst="rect">
              <a:avLst/>
            </a:prstGeom>
            <a:solidFill>
              <a:srgbClr val="0B7CA9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80808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984376" y="3036888"/>
              <a:ext cx="531813" cy="419100"/>
            </a:xfrm>
            <a:prstGeom prst="rect">
              <a:avLst/>
            </a:prstGeom>
            <a:solidFill>
              <a:srgbClr val="0B7CA9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80808"/>
                </a:solidFill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1984376" y="3600450"/>
              <a:ext cx="531813" cy="419100"/>
            </a:xfrm>
            <a:prstGeom prst="rect">
              <a:avLst/>
            </a:prstGeom>
            <a:solidFill>
              <a:srgbClr val="0B7CA9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80808"/>
                </a:solidFill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1984376" y="4175125"/>
              <a:ext cx="531813" cy="419100"/>
            </a:xfrm>
            <a:prstGeom prst="rect">
              <a:avLst/>
            </a:prstGeom>
            <a:solidFill>
              <a:srgbClr val="0B7CA9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80808"/>
                </a:solidFill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2847976" y="3036888"/>
              <a:ext cx="531813" cy="419100"/>
            </a:xfrm>
            <a:prstGeom prst="rect">
              <a:avLst/>
            </a:prstGeom>
            <a:solidFill>
              <a:srgbClr val="0B7CA9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80808"/>
                </a:solidFill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2847976" y="3600450"/>
              <a:ext cx="531813" cy="419100"/>
            </a:xfrm>
            <a:prstGeom prst="rect">
              <a:avLst/>
            </a:prstGeom>
            <a:solidFill>
              <a:srgbClr val="0B7CA9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80808"/>
                </a:solidFill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2847976" y="4175125"/>
              <a:ext cx="531813" cy="419100"/>
            </a:xfrm>
            <a:prstGeom prst="rect">
              <a:avLst/>
            </a:prstGeom>
            <a:solidFill>
              <a:srgbClr val="0B7CA9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80808"/>
                </a:solidFill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3687763" y="3036888"/>
              <a:ext cx="534988" cy="419100"/>
            </a:xfrm>
            <a:prstGeom prst="rect">
              <a:avLst/>
            </a:prstGeom>
            <a:solidFill>
              <a:srgbClr val="0B7CA9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80808"/>
                </a:solidFill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687763" y="3600450"/>
              <a:ext cx="534988" cy="419100"/>
            </a:xfrm>
            <a:prstGeom prst="rect">
              <a:avLst/>
            </a:prstGeom>
            <a:solidFill>
              <a:srgbClr val="0B7CA9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80808"/>
                </a:solidFill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687763" y="4175125"/>
              <a:ext cx="534988" cy="419100"/>
            </a:xfrm>
            <a:prstGeom prst="rect">
              <a:avLst/>
            </a:prstGeom>
            <a:solidFill>
              <a:srgbClr val="0B7CA9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80808"/>
                </a:solidFill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4518026" y="3036888"/>
              <a:ext cx="531813" cy="419100"/>
            </a:xfrm>
            <a:prstGeom prst="rect">
              <a:avLst/>
            </a:prstGeom>
            <a:solidFill>
              <a:srgbClr val="0B7CA9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80808"/>
                </a:solidFill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4518026" y="3600450"/>
              <a:ext cx="531813" cy="419100"/>
            </a:xfrm>
            <a:prstGeom prst="rect">
              <a:avLst/>
            </a:prstGeom>
            <a:solidFill>
              <a:srgbClr val="0B7CA9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80808"/>
                </a:solidFill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1870076" y="5000625"/>
              <a:ext cx="3957638" cy="188913"/>
            </a:xfrm>
            <a:prstGeom prst="rect">
              <a:avLst/>
            </a:prstGeom>
            <a:solidFill>
              <a:srgbClr val="0B7CA9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80808"/>
                </a:solidFill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5656263" y="2436813"/>
              <a:ext cx="174625" cy="2752725"/>
            </a:xfrm>
            <a:prstGeom prst="rect">
              <a:avLst/>
            </a:prstGeom>
            <a:solidFill>
              <a:srgbClr val="0B7CA9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80808"/>
                </a:solidFill>
              </a:endParaRPr>
            </a:p>
          </p:txBody>
        </p:sp>
        <p:grpSp>
          <p:nvGrpSpPr>
            <p:cNvPr id="4" name="Group 33"/>
            <p:cNvGrpSpPr/>
            <p:nvPr/>
          </p:nvGrpSpPr>
          <p:grpSpPr>
            <a:xfrm>
              <a:off x="6191251" y="2054225"/>
              <a:ext cx="4164013" cy="3135313"/>
              <a:chOff x="6191251" y="2054225"/>
              <a:chExt cx="4164013" cy="3135313"/>
            </a:xfrm>
          </p:grpSpPr>
          <p:sp>
            <p:nvSpPr>
              <p:cNvPr id="26" name="Freeform 24"/>
              <p:cNvSpPr>
                <a:spLocks noEditPoints="1"/>
              </p:cNvSpPr>
              <p:nvPr/>
            </p:nvSpPr>
            <p:spPr bwMode="auto">
              <a:xfrm>
                <a:off x="6191251" y="2222500"/>
                <a:ext cx="3919538" cy="2703513"/>
              </a:xfrm>
              <a:custGeom>
                <a:avLst/>
                <a:gdLst>
                  <a:gd name="T0" fmla="*/ 81 w 2469"/>
                  <a:gd name="T1" fmla="*/ 382 h 1703"/>
                  <a:gd name="T2" fmla="*/ 81 w 2469"/>
                  <a:gd name="T3" fmla="*/ 1613 h 1703"/>
                  <a:gd name="T4" fmla="*/ 2378 w 2469"/>
                  <a:gd name="T5" fmla="*/ 1613 h 1703"/>
                  <a:gd name="T6" fmla="*/ 2378 w 2469"/>
                  <a:gd name="T7" fmla="*/ 382 h 1703"/>
                  <a:gd name="T8" fmla="*/ 81 w 2469"/>
                  <a:gd name="T9" fmla="*/ 382 h 1703"/>
                  <a:gd name="T10" fmla="*/ 0 w 2469"/>
                  <a:gd name="T11" fmla="*/ 0 h 1703"/>
                  <a:gd name="T12" fmla="*/ 338 w 2469"/>
                  <a:gd name="T13" fmla="*/ 0 h 1703"/>
                  <a:gd name="T14" fmla="*/ 338 w 2469"/>
                  <a:gd name="T15" fmla="*/ 174 h 1703"/>
                  <a:gd name="T16" fmla="*/ 524 w 2469"/>
                  <a:gd name="T17" fmla="*/ 174 h 1703"/>
                  <a:gd name="T18" fmla="*/ 524 w 2469"/>
                  <a:gd name="T19" fmla="*/ 0 h 1703"/>
                  <a:gd name="T20" fmla="*/ 883 w 2469"/>
                  <a:gd name="T21" fmla="*/ 0 h 1703"/>
                  <a:gd name="T22" fmla="*/ 883 w 2469"/>
                  <a:gd name="T23" fmla="*/ 174 h 1703"/>
                  <a:gd name="T24" fmla="*/ 1068 w 2469"/>
                  <a:gd name="T25" fmla="*/ 174 h 1703"/>
                  <a:gd name="T26" fmla="*/ 1068 w 2469"/>
                  <a:gd name="T27" fmla="*/ 0 h 1703"/>
                  <a:gd name="T28" fmla="*/ 1412 w 2469"/>
                  <a:gd name="T29" fmla="*/ 0 h 1703"/>
                  <a:gd name="T30" fmla="*/ 1412 w 2469"/>
                  <a:gd name="T31" fmla="*/ 174 h 1703"/>
                  <a:gd name="T32" fmla="*/ 1598 w 2469"/>
                  <a:gd name="T33" fmla="*/ 174 h 1703"/>
                  <a:gd name="T34" fmla="*/ 1598 w 2469"/>
                  <a:gd name="T35" fmla="*/ 0 h 1703"/>
                  <a:gd name="T36" fmla="*/ 1925 w 2469"/>
                  <a:gd name="T37" fmla="*/ 0 h 1703"/>
                  <a:gd name="T38" fmla="*/ 1925 w 2469"/>
                  <a:gd name="T39" fmla="*/ 174 h 1703"/>
                  <a:gd name="T40" fmla="*/ 2111 w 2469"/>
                  <a:gd name="T41" fmla="*/ 174 h 1703"/>
                  <a:gd name="T42" fmla="*/ 2111 w 2469"/>
                  <a:gd name="T43" fmla="*/ 0 h 1703"/>
                  <a:gd name="T44" fmla="*/ 2469 w 2469"/>
                  <a:gd name="T45" fmla="*/ 0 h 1703"/>
                  <a:gd name="T46" fmla="*/ 2469 w 2469"/>
                  <a:gd name="T47" fmla="*/ 1703 h 1703"/>
                  <a:gd name="T48" fmla="*/ 0 w 2469"/>
                  <a:gd name="T49" fmla="*/ 1703 h 1703"/>
                  <a:gd name="T50" fmla="*/ 0 w 2469"/>
                  <a:gd name="T51" fmla="*/ 0 h 1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69" h="1703">
                    <a:moveTo>
                      <a:pt x="81" y="382"/>
                    </a:moveTo>
                    <a:lnTo>
                      <a:pt x="81" y="1613"/>
                    </a:lnTo>
                    <a:lnTo>
                      <a:pt x="2378" y="1613"/>
                    </a:lnTo>
                    <a:lnTo>
                      <a:pt x="2378" y="382"/>
                    </a:lnTo>
                    <a:lnTo>
                      <a:pt x="81" y="382"/>
                    </a:lnTo>
                    <a:close/>
                    <a:moveTo>
                      <a:pt x="0" y="0"/>
                    </a:moveTo>
                    <a:lnTo>
                      <a:pt x="338" y="0"/>
                    </a:lnTo>
                    <a:lnTo>
                      <a:pt x="338" y="174"/>
                    </a:lnTo>
                    <a:lnTo>
                      <a:pt x="524" y="174"/>
                    </a:lnTo>
                    <a:lnTo>
                      <a:pt x="524" y="0"/>
                    </a:lnTo>
                    <a:lnTo>
                      <a:pt x="883" y="0"/>
                    </a:lnTo>
                    <a:lnTo>
                      <a:pt x="883" y="174"/>
                    </a:lnTo>
                    <a:lnTo>
                      <a:pt x="1068" y="174"/>
                    </a:lnTo>
                    <a:lnTo>
                      <a:pt x="1068" y="0"/>
                    </a:lnTo>
                    <a:lnTo>
                      <a:pt x="1412" y="0"/>
                    </a:lnTo>
                    <a:lnTo>
                      <a:pt x="1412" y="174"/>
                    </a:lnTo>
                    <a:lnTo>
                      <a:pt x="1598" y="174"/>
                    </a:lnTo>
                    <a:lnTo>
                      <a:pt x="1598" y="0"/>
                    </a:lnTo>
                    <a:lnTo>
                      <a:pt x="1925" y="0"/>
                    </a:lnTo>
                    <a:lnTo>
                      <a:pt x="1925" y="174"/>
                    </a:lnTo>
                    <a:lnTo>
                      <a:pt x="2111" y="174"/>
                    </a:lnTo>
                    <a:lnTo>
                      <a:pt x="2111" y="0"/>
                    </a:lnTo>
                    <a:lnTo>
                      <a:pt x="2469" y="0"/>
                    </a:lnTo>
                    <a:lnTo>
                      <a:pt x="2469" y="1703"/>
                    </a:lnTo>
                    <a:lnTo>
                      <a:pt x="0" y="170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80808"/>
                  </a:solidFill>
                </a:endParaRPr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7645401" y="2054225"/>
                <a:ext cx="187325" cy="382588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80808"/>
                  </a:solidFill>
                </a:endParaRPr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8488363" y="2054225"/>
                <a:ext cx="187325" cy="382588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80808"/>
                  </a:solidFill>
                </a:endParaRPr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6783388" y="2054225"/>
                <a:ext cx="187325" cy="382588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80808"/>
                  </a:solidFill>
                </a:endParaRPr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9302751" y="2054225"/>
                <a:ext cx="184150" cy="382588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80808"/>
                  </a:solidFill>
                </a:endParaRPr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6396038" y="5000625"/>
                <a:ext cx="3957638" cy="188913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80808"/>
                  </a:solidFill>
                </a:endParaRPr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10182226" y="2436813"/>
                <a:ext cx="173038" cy="2752725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80808"/>
                  </a:solidFill>
                </a:endParaRPr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6246812" y="3044824"/>
              <a:ext cx="4308878" cy="14157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n-US" sz="8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478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3099092867"/>
              </p:ext>
            </p:extLst>
          </p:nvPr>
        </p:nvGraphicFramePr>
        <p:xfrm>
          <a:off x="251520" y="572620"/>
          <a:ext cx="8535322" cy="6096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914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06090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ОПИСАНИЕ ПРОГРАММЫ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5001419"/>
          </a:xfrm>
        </p:spPr>
        <p:txBody>
          <a:bodyPr>
            <a:normAutofit lnSpcReduction="10000"/>
          </a:bodyPr>
          <a:lstStyle/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/>
              <a:t>Руководитель МОП «Политическая экономика» – д.э.н., профессор, чл.-корр. НАН РА, </a:t>
            </a:r>
            <a:r>
              <a:rPr lang="ru-RU" sz="2000" b="1" dirty="0"/>
              <a:t>Дарбинян Армен Размикович</a:t>
            </a:r>
          </a:p>
          <a:p>
            <a:pPr algn="just">
              <a:buClr>
                <a:srgbClr val="C00000"/>
              </a:buClr>
              <a:buNone/>
            </a:pPr>
            <a:endParaRPr lang="ru-RU" sz="2000" b="1" dirty="0"/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/>
              <a:t>Учебный год: </a:t>
            </a:r>
            <a:r>
              <a:rPr lang="ru-RU" sz="2000" b="1" dirty="0" smtClean="0"/>
              <a:t>2020-2021</a:t>
            </a:r>
            <a:endParaRPr lang="ru-RU" sz="2000" b="1" dirty="0"/>
          </a:p>
          <a:p>
            <a:pPr algn="just">
              <a:buClr>
                <a:srgbClr val="C00000"/>
              </a:buClr>
              <a:buNone/>
            </a:pPr>
            <a:endParaRPr lang="ru-RU" sz="2000" b="1" dirty="0"/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/>
              <a:t>Направление подготовки: </a:t>
            </a:r>
            <a:r>
              <a:rPr lang="ru-RU" sz="2000" b="1" dirty="0"/>
              <a:t>«Экономика»</a:t>
            </a:r>
          </a:p>
          <a:p>
            <a:pPr algn="just">
              <a:buClr>
                <a:srgbClr val="C00000"/>
              </a:buClr>
              <a:buNone/>
            </a:pPr>
            <a:endParaRPr lang="ru-RU" sz="2000" dirty="0"/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/>
              <a:t>Объем подготовки: </a:t>
            </a:r>
            <a:r>
              <a:rPr lang="ru-RU" sz="2000" b="1" dirty="0"/>
              <a:t>120 а.к.</a:t>
            </a:r>
          </a:p>
          <a:p>
            <a:pPr algn="just">
              <a:buClr>
                <a:srgbClr val="C00000"/>
              </a:buClr>
              <a:buNone/>
            </a:pPr>
            <a:endParaRPr lang="ru-RU" sz="2000" b="1" dirty="0"/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/>
              <a:t>Формы обучения: </a:t>
            </a:r>
            <a:r>
              <a:rPr lang="ru-RU" sz="2000" b="1" dirty="0"/>
              <a:t>очная (2 года) и заочная (2,5 года)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endParaRPr lang="ru-RU" sz="2000" b="1" dirty="0"/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b="1" dirty="0"/>
              <a:t>Стоиомость обучения на платном отделении:  </a:t>
            </a:r>
            <a:endParaRPr lang="en-US" sz="2000" b="1" dirty="0"/>
          </a:p>
          <a:p>
            <a:pPr algn="just">
              <a:buClr>
                <a:srgbClr val="C00000"/>
              </a:buClr>
              <a:buNone/>
            </a:pPr>
            <a:endParaRPr lang="ru-RU" sz="2000" b="1" dirty="0"/>
          </a:p>
          <a:p>
            <a:pPr marL="1074738" indent="-363538" algn="just">
              <a:buClr>
                <a:srgbClr val="7030A0"/>
              </a:buClr>
              <a:buFont typeface="Wingdings" pitchFamily="2" charset="2"/>
              <a:buChar char="ü"/>
            </a:pPr>
            <a:r>
              <a:rPr lang="ru-RU" sz="2000" dirty="0"/>
              <a:t>Очная форма</a:t>
            </a:r>
            <a:r>
              <a:rPr lang="ru-RU" sz="2000" b="1" dirty="0"/>
              <a:t> – </a:t>
            </a:r>
            <a:r>
              <a:rPr lang="ru-RU" sz="2000" b="1" dirty="0" smtClean="0"/>
              <a:t>900 </a:t>
            </a:r>
            <a:r>
              <a:rPr lang="ru-RU" sz="2000" b="1" dirty="0"/>
              <a:t>тыс. </a:t>
            </a:r>
            <a:r>
              <a:rPr lang="en-US" sz="2000" b="1" dirty="0"/>
              <a:t>AMD</a:t>
            </a:r>
          </a:p>
          <a:p>
            <a:pPr marL="1074738" indent="-363538" algn="just">
              <a:buClr>
                <a:srgbClr val="7030A0"/>
              </a:buClr>
              <a:buFont typeface="Wingdings" pitchFamily="2" charset="2"/>
              <a:buChar char="ü"/>
            </a:pPr>
            <a:r>
              <a:rPr lang="ru-RU" sz="2000" dirty="0"/>
              <a:t>Заочная форма </a:t>
            </a:r>
            <a:r>
              <a:rPr lang="ru-RU" sz="2000" b="1" dirty="0"/>
              <a:t>– 500 тыс. </a:t>
            </a:r>
            <a:r>
              <a:rPr lang="en-US" sz="2000" b="1" dirty="0"/>
              <a:t>AMD</a:t>
            </a:r>
            <a:endParaRPr lang="ru-RU" sz="2000" b="1" dirty="0"/>
          </a:p>
          <a:p>
            <a:pPr algn="just">
              <a:buClr>
                <a:srgbClr val="C00000"/>
              </a:buClr>
              <a:buNone/>
            </a:pPr>
            <a:endParaRPr lang="ru-RU" sz="2000" dirty="0"/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6402"/>
            <a:ext cx="5925344" cy="70609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УЧЕБНЫЙ ПЛАН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075596"/>
              </p:ext>
            </p:extLst>
          </p:nvPr>
        </p:nvGraphicFramePr>
        <p:xfrm>
          <a:off x="1" y="982904"/>
          <a:ext cx="9143999" cy="5901118"/>
        </p:xfrm>
        <a:graphic>
          <a:graphicData uri="http://schemas.openxmlformats.org/drawingml/2006/table">
            <a:tbl>
              <a:tblPr/>
              <a:tblGrid>
                <a:gridCol w="2411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255">
                  <a:extLst>
                    <a:ext uri="{9D8B030D-6E8A-4147-A177-3AD203B41FA5}">
                      <a16:colId xmlns:a16="http://schemas.microsoft.com/office/drawing/2014/main" val="1457428649"/>
                    </a:ext>
                  </a:extLst>
                </a:gridCol>
                <a:gridCol w="10735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7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82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40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дисциплины</a:t>
                      </a: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академических часов</a:t>
                      </a: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академических кредитов</a:t>
                      </a: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Ф.И.О. преподавателя</a:t>
                      </a: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Должность, ученая степень, ученое звание</a:t>
                      </a: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11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05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kumimoji="0" lang="ru-RU" sz="105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семестр</a:t>
                      </a: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Микроэкономика. Продвинутый курс</a:t>
                      </a: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144</a:t>
                      </a: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Петросян Ирина Борисовна</a:t>
                      </a: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к.э.н., доцент,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Заведующая кафедрой экономической теории и проблем экономики переходного периода РАУ</a:t>
                      </a: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Макроэкономика. Продвинутый курс</a:t>
                      </a: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144</a:t>
                      </a: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b="1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Петросян Ирина Борисовна</a:t>
                      </a: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к.э.н., доцент,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Заведующая кафедрой экономической теории и проблем экономики переходного периода РАУ</a:t>
                      </a: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Эконометрика. Продвинутый курс</a:t>
                      </a:r>
                      <a:endParaRPr kumimoji="0" lang="ru-RU" sz="105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144</a:t>
                      </a:r>
                      <a:endParaRPr kumimoji="0" lang="ru-RU" sz="105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kumimoji="0" lang="ru-RU" sz="105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b="1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Мнацаканян</a:t>
                      </a:r>
                      <a:r>
                        <a:rPr kumimoji="0" lang="ru-RU" sz="105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Лида </a:t>
                      </a:r>
                      <a:r>
                        <a:rPr kumimoji="0" lang="ru-RU" sz="1050" b="1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Арменовна</a:t>
                      </a:r>
                      <a:endParaRPr kumimoji="0" lang="ru-RU" sz="105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к.э.н., старший преподаватель</a:t>
                      </a: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6574194"/>
                  </a:ext>
                </a:extLst>
              </a:tr>
              <a:tr h="544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Основы исследовательской деятельности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kumimoji="0" lang="en-US" sz="105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Research and Writing</a:t>
                      </a:r>
                      <a:r>
                        <a:rPr kumimoji="0" lang="ru-RU" sz="105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Сандоян Марта Эдвардовна</a:t>
                      </a: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старший </a:t>
                      </a:r>
                      <a:r>
                        <a:rPr kumimoji="0" lang="ru-RU" sz="105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преподаватель</a:t>
                      </a:r>
                      <a:endParaRPr kumimoji="0" lang="ru-RU" sz="105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4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05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Evidence-Based Decision Making</a:t>
                      </a:r>
                      <a:endParaRPr kumimoji="0" lang="ru-RU" sz="105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05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144</a:t>
                      </a:r>
                      <a:endParaRPr kumimoji="0" lang="ru-RU" sz="105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05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kumimoji="0" lang="ru-RU" sz="105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Егиазарян Армен Бениаминович</a:t>
                      </a: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к.э.н., </a:t>
                      </a:r>
                      <a:r>
                        <a:rPr kumimoji="0" lang="ru-RU" sz="105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доцент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Директор Фонда «Национальный центр по урегулированию законодательства»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(2012-2019)</a:t>
                      </a:r>
                      <a:endParaRPr kumimoji="0" lang="ru-RU" sz="105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Миграционная политика</a:t>
                      </a: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kumimoji="0" lang="ru-RU" sz="105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b="1" kern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Аветисян</a:t>
                      </a:r>
                      <a:r>
                        <a:rPr kumimoji="0" lang="ru-RU" sz="105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Лариса </a:t>
                      </a:r>
                      <a:r>
                        <a:rPr kumimoji="0" lang="ru-RU" sz="1050" b="1" kern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Ашотовна</a:t>
                      </a:r>
                      <a:endParaRPr kumimoji="0" lang="ru-RU" sz="105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к.э.н., преподаватель</a:t>
                      </a: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4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Сельскохозяйственная политика (</a:t>
                      </a:r>
                      <a:r>
                        <a:rPr kumimoji="0" lang="en-US" sz="105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Agriculture Policy</a:t>
                      </a:r>
                      <a:r>
                        <a:rPr kumimoji="0" lang="ru-RU" sz="105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kumimoji="0" lang="ru-RU" sz="105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05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kumimoji="0" lang="ru-RU" sz="105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05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kumimoji="0" lang="ru-RU" sz="105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b="1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Бадалян</a:t>
                      </a:r>
                      <a:r>
                        <a:rPr kumimoji="0" lang="ru-RU" sz="105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ru-RU" sz="1050" b="1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Гоар</a:t>
                      </a:r>
                      <a:r>
                        <a:rPr kumimoji="0" lang="ru-RU" sz="105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Никитовна</a:t>
                      </a:r>
                      <a:endParaRPr kumimoji="0" lang="ru-RU" sz="105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к.э.н., старший </a:t>
                      </a:r>
                      <a:r>
                        <a:rPr kumimoji="0" lang="ru-RU" sz="105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преподаватель, Директор Фонда развития сельского хозяйства (Армения)</a:t>
                      </a:r>
                      <a:endParaRPr kumimoji="0" lang="ru-RU" sz="105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5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Защита методологии магистерской диссертации (синопсис) (НИР)</a:t>
                      </a:r>
                      <a:endParaRPr kumimoji="0" lang="ru-RU" sz="105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216</a:t>
                      </a: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Кафедра экономической теории и проблем экономики переходного периода</a:t>
                      </a: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---</a:t>
                      </a: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3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05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05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05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260648"/>
            <a:ext cx="7235366" cy="70609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УЧЕБНЫЙ ПЛАН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747798"/>
              </p:ext>
            </p:extLst>
          </p:nvPr>
        </p:nvGraphicFramePr>
        <p:xfrm>
          <a:off x="35496" y="836713"/>
          <a:ext cx="9036496" cy="5462236"/>
        </p:xfrm>
        <a:graphic>
          <a:graphicData uri="http://schemas.openxmlformats.org/drawingml/2006/table">
            <a:tbl>
              <a:tblPr/>
              <a:tblGrid>
                <a:gridCol w="2611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9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502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0346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 семестр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Мастер-класс</a:t>
                      </a:r>
                      <a:r>
                        <a:rPr lang="ru-RU" sz="11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Политическая экономика)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Дарбинян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 Армен </a:t>
                      </a: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Размикович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Чл.-корр. НАН РА, д.э.н., профессор,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Ректор РАУ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Мастер-класс</a:t>
                      </a:r>
                      <a:r>
                        <a:rPr lang="ru-RU" sz="11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(Актуальные проблемы экономической политики)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144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Сандоян Эдвард Мартинович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д.э.н., профессор,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Директор Института экономики и бизнеса РАУ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4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Антициклическая политика государства</a:t>
                      </a:r>
                      <a:r>
                        <a:rPr lang="en-US" sz="1100" b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100" b="1" dirty="0">
                          <a:latin typeface="Sylfaen"/>
                          <a:ea typeface="Times New Roman"/>
                          <a:cs typeface="Sylfaen"/>
                        </a:rPr>
                        <a:t>Պետության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dirty="0">
                          <a:latin typeface="Sylfaen"/>
                          <a:ea typeface="Times New Roman"/>
                          <a:cs typeface="Sylfaen"/>
                        </a:rPr>
                        <a:t>հակապարբերաշրջանային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dirty="0">
                          <a:latin typeface="Sylfaen"/>
                          <a:ea typeface="Times New Roman"/>
                          <a:cs typeface="Sylfaen"/>
                        </a:rPr>
                        <a:t>քաղաքականություն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144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Тигранян Варсик Ишхановна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к.э.н., и.о. доцента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Монетарное</a:t>
                      </a:r>
                      <a:r>
                        <a:rPr lang="ru-RU" sz="11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регулирование ЦБ РА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Восканян</a:t>
                      </a: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Мариам </a:t>
                      </a:r>
                      <a:r>
                        <a:rPr lang="ru-RU" sz="11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Амбарцумовна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д.э.н.,</a:t>
                      </a:r>
                      <a:r>
                        <a:rPr lang="ru-RU" sz="11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и.о</a:t>
                      </a:r>
                      <a:r>
                        <a:rPr lang="ru-RU" sz="11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. профессора,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Заведующая кафедрой экономики и финансов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0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Налоговая политика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144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Ананян</a:t>
                      </a: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Давид </a:t>
                      </a:r>
                      <a:r>
                        <a:rPr lang="ru-RU" sz="11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Санасарович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к.э.н., директор ЗАО «</a:t>
                      </a:r>
                      <a:r>
                        <a:rPr kumimoji="0" lang="ru-RU" sz="1100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Ди</a:t>
                      </a:r>
                      <a:r>
                        <a:rPr kumimoji="0" lang="ru-RU" sz="1100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-Эс-Эй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«консалтинговая группа»</a:t>
                      </a:r>
                      <a:endParaRPr kumimoji="0" lang="ru-RU" sz="1100" kern="1200" baseline="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53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Макроэкономическое планирование и прогнозирование. Продвинутый курс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Times New Roman"/>
                          <a:cs typeface="Times New Roman"/>
                        </a:rPr>
                        <a:t>(Macroeconomic Forecasting and Planning. Advanced Course)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144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Петросян Гарик </a:t>
                      </a: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Арменакович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к.э.н., старший преподаватель,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Sylfae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уководитель отдела координации налогово-бюджетной и денежно-кредитной политик Департамента макроэкономической политики Министерства финансов РА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7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Ознакомительная</a:t>
                      </a:r>
                      <a:r>
                        <a:rPr lang="ru-RU" sz="11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практика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216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Кафедра эк</a:t>
                      </a:r>
                      <a:r>
                        <a:rPr lang="en-US" sz="11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 теории и проблем экономики переходного периода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---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7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Участие в Годичной студенческой конференции РАУ (НИР)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216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Кафедра </a:t>
                      </a: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эк.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теории и проблем экономики переходного периода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---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1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94421"/>
            <a:ext cx="5853336" cy="504056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УЧЕБНЫЙ ПЛАН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792938"/>
              </p:ext>
            </p:extLst>
          </p:nvPr>
        </p:nvGraphicFramePr>
        <p:xfrm>
          <a:off x="1" y="908721"/>
          <a:ext cx="9143998" cy="8482591"/>
        </p:xfrm>
        <a:graphic>
          <a:graphicData uri="http://schemas.openxmlformats.org/drawingml/2006/table">
            <a:tbl>
              <a:tblPr/>
              <a:tblGrid>
                <a:gridCol w="2843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1206">
                  <a:extLst>
                    <a:ext uri="{9D8B030D-6E8A-4147-A177-3AD203B41FA5}">
                      <a16:colId xmlns:a16="http://schemas.microsoft.com/office/drawing/2014/main" val="3840413446"/>
                    </a:ext>
                  </a:extLst>
                </a:gridCol>
                <a:gridCol w="812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1310583641"/>
                    </a:ext>
                  </a:extLst>
                </a:gridCol>
                <a:gridCol w="2267743">
                  <a:extLst>
                    <a:ext uri="{9D8B030D-6E8A-4147-A177-3AD203B41FA5}">
                      <a16:colId xmlns:a16="http://schemas.microsoft.com/office/drawing/2014/main" val="573357499"/>
                    </a:ext>
                  </a:extLst>
                </a:gridCol>
              </a:tblGrid>
              <a:tr h="286819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III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семестр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2A1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Современная экономическая политика РА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Times New Roman"/>
                          <a:cs typeface="Times New Roman"/>
                        </a:rPr>
                        <a:t>144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Егиазарян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Армен 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Бениаминович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к.э.н., доцент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Директор Фонда «Национальный центр по урегулированию законодательства»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(2012-2019)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Мегаэкономика</a:t>
                      </a:r>
                      <a:endParaRPr lang="ru-RU" sz="12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72</a:t>
                      </a:r>
                      <a:endParaRPr lang="ru-RU" sz="1100" b="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Багратян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Грант </a:t>
                      </a:r>
                      <a:r>
                        <a:rPr lang="ru-RU" sz="1200" b="1" dirty="0" err="1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Арартович</a:t>
                      </a:r>
                      <a:endParaRPr lang="ru-RU" sz="12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д.э.н., профессор,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научный консультант ИЭБ</a:t>
                      </a:r>
                      <a:endParaRPr lang="ru-RU" sz="11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46033"/>
                  </a:ext>
                </a:extLst>
              </a:tr>
              <a:tr h="347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Внешнеэкономическая политика РА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(RA Foreign Economic Policy)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Times New Roman"/>
                          <a:cs typeface="Times New Roman"/>
                        </a:rPr>
                        <a:t>144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Саргсян Лусине Карленовна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к.э.н., старший преподаватель</a:t>
                      </a:r>
                      <a:endParaRPr lang="ru-RU" sz="11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Таможенное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регулирование и таможенное дело</a:t>
                      </a:r>
                      <a:endParaRPr lang="ru-RU" sz="12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72</a:t>
                      </a:r>
                      <a:endParaRPr lang="ru-RU" sz="1100" b="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Саядян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Артур </a:t>
                      </a:r>
                      <a:r>
                        <a:rPr lang="ru-RU" sz="1200" b="1" dirty="0" err="1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Мушегович</a:t>
                      </a:r>
                      <a:endParaRPr lang="ru-RU" sz="12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к.э.н., старший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преподаватель</a:t>
                      </a:r>
                      <a:endParaRPr lang="ru-RU" sz="11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4744059"/>
                  </a:ext>
                </a:extLst>
              </a:tr>
              <a:tr h="526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Организация современных отраслевых рынков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Times New Roman"/>
                          <a:cs typeface="Times New Roman"/>
                        </a:rPr>
                        <a:t>144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Петросян Ирина Борисовна</a:t>
                      </a: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к.э.н., доцент,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Заведующая кафедрой экономической теории и проблем экономики переходного периода РАУ</a:t>
                      </a: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6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Экономика социальной сферы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Times New Roman"/>
                          <a:cs typeface="Times New Roman"/>
                        </a:rPr>
                        <a:t>144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Карапетян Эдгар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Гагикович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к.э.н., </a:t>
                      </a:r>
                      <a:r>
                        <a:rPr lang="ru-RU" sz="1100" dirty="0" err="1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и.о</a:t>
                      </a:r>
                      <a:r>
                        <a:rPr lang="ru-RU" sz="11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 доцента,</a:t>
                      </a:r>
                      <a:endParaRPr lang="ru-RU" sz="11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Директор по стратегии и развитию бизнеса ООО «UCOM» </a:t>
                      </a:r>
                      <a:endParaRPr lang="ru-RU" sz="11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8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Расчетные модели макроэкономической динамики</a:t>
                      </a:r>
                      <a:endParaRPr kumimoji="0" lang="ru-RU" sz="12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144</a:t>
                      </a:r>
                      <a:endParaRPr kumimoji="0" lang="ru-RU" sz="1100" b="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Мнацаканян</a:t>
                      </a: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Лида </a:t>
                      </a:r>
                      <a:r>
                        <a:rPr kumimoji="0" lang="ru-RU" sz="1200" b="1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Арменовна</a:t>
                      </a:r>
                      <a:endParaRPr kumimoji="0" lang="ru-RU" sz="12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к.э.н., старший преподаватель</a:t>
                      </a:r>
                      <a:endParaRPr lang="ru-RU" sz="1100" dirty="0" smtClean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8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Инновационная политика государства</a:t>
                      </a:r>
                      <a:endParaRPr kumimoji="0" lang="ru-RU" sz="12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144</a:t>
                      </a:r>
                      <a:endParaRPr kumimoji="0" lang="ru-RU" sz="1100" b="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Карапетян Эдгар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Гагикович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к.э.н., </a:t>
                      </a:r>
                      <a:r>
                        <a:rPr lang="ru-RU" sz="1100" dirty="0" err="1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и.о</a:t>
                      </a:r>
                      <a:r>
                        <a:rPr lang="ru-RU" sz="11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 доцента,</a:t>
                      </a:r>
                      <a:endParaRPr lang="ru-RU" sz="11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Директор по стратегии и развитию бизнеса ООО «UCOM» </a:t>
                      </a:r>
                      <a:endParaRPr lang="ru-RU" sz="11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2970169"/>
                  </a:ext>
                </a:extLst>
              </a:tr>
              <a:tr h="498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Проектирование институтов</a:t>
                      </a:r>
                      <a:endParaRPr kumimoji="0" lang="ru-RU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72</a:t>
                      </a:r>
                      <a:endParaRPr kumimoji="0" lang="ru-RU" sz="11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Петросян </a:t>
                      </a:r>
                      <a:r>
                        <a:rPr lang="ru-RU" sz="1200" b="1" dirty="0" err="1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Егине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 err="1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Гагиковна</a:t>
                      </a:r>
                      <a:endParaRPr lang="ru-RU" sz="12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к.э.н., старший преподаватель</a:t>
                      </a:r>
                      <a:endParaRPr lang="ru-RU" sz="1100" dirty="0" smtClean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1280401"/>
                  </a:ext>
                </a:extLst>
              </a:tr>
              <a:tr h="498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Участие в Годичной научной конференции РАУ (НИР)</a:t>
                      </a:r>
                      <a:endParaRPr kumimoji="0" lang="ru-RU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216</a:t>
                      </a:r>
                      <a:endParaRPr kumimoji="0" lang="ru-RU" sz="11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Кафедра экономической теории и проблем экономики переходного периода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---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7091534"/>
                  </a:ext>
                </a:extLst>
              </a:tr>
              <a:tr h="220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82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IV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семестр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2A1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6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Практика по профилю профессиональной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деятельности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432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Кафедра экономической теории и проблем экономики переходного периода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---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6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Предзащита</a:t>
                      </a:r>
                      <a:r>
                        <a:rPr lang="ru-RU" sz="12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baseline="0" smtClean="0">
                          <a:latin typeface="Times New Roman"/>
                          <a:ea typeface="Calibri"/>
                          <a:cs typeface="Times New Roman"/>
                        </a:rPr>
                        <a:t>магистерской диссертации (НИР)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216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Кафедра экономической теории и проблем экономики переходного периода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---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6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Защита магистерской диссертации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216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Кафедра экономической теории и проблем экономики переходного периода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---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35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29" marR="379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2410740635"/>
              </p:ext>
            </p:extLst>
          </p:nvPr>
        </p:nvGraphicFramePr>
        <p:xfrm>
          <a:off x="251520" y="572620"/>
          <a:ext cx="8535322" cy="6096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029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424936" cy="778098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НАПРАВЛЕНИЯ НАУЧНО-ИССЛЕДОВАТЕЛЬСКОЙ ДЕЯТЕЛЬНОСТИ КАФЕДРЫ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492941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Clr>
                <a:srgbClr val="C00000"/>
              </a:buClr>
              <a:buSzPct val="115000"/>
              <a:buFont typeface="Wingdings" pitchFamily="2" charset="2"/>
              <a:buChar char="v"/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Теории экономического роста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Clr>
                <a:srgbClr val="C00000"/>
              </a:buClr>
              <a:buSzPct val="115000"/>
              <a:buFont typeface="Wingdings" pitchFamily="2" charset="2"/>
              <a:buChar char="v"/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Теория человеческого капитала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Clr>
                <a:srgbClr val="C00000"/>
              </a:buClr>
              <a:buSzPct val="115000"/>
              <a:buFont typeface="Wingdings" pitchFamily="2" charset="2"/>
              <a:buChar char="v"/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Теории экономических циклов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Clr>
                <a:srgbClr val="C00000"/>
              </a:buClr>
              <a:buSzPct val="115000"/>
              <a:buFont typeface="Wingdings" pitchFamily="2" charset="2"/>
              <a:buChar char="v"/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Проблемы экономики переходного периода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Clr>
                <a:srgbClr val="C00000"/>
              </a:buClr>
              <a:buSzPct val="115000"/>
              <a:buFont typeface="Wingdings" pitchFamily="2" charset="2"/>
              <a:buChar char="v"/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Распределение доходов населения и проблемы социального равенства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Clr>
                <a:srgbClr val="C00000"/>
              </a:buClr>
              <a:buSzPct val="115000"/>
              <a:buFont typeface="Wingdings" pitchFamily="2" charset="2"/>
              <a:buChar char="v"/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Проблемы макроэкономической политики государства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Clr>
                <a:srgbClr val="C00000"/>
              </a:buClr>
              <a:buSzPct val="115000"/>
              <a:buFont typeface="Wingdings" pitchFamily="2" charset="2"/>
              <a:buChar char="v"/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Взаимосвязи рынка труда и системы образования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Clr>
                <a:srgbClr val="C00000"/>
              </a:buClr>
              <a:buSzPct val="115000"/>
              <a:buFont typeface="Wingdings" pitchFamily="2" charset="2"/>
              <a:buChar char="v"/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Теневая экономика и проблемы измерения ее масштабов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39940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6" name="Title 8"/>
          <p:cNvSpPr>
            <a:spLocks noGrp="1"/>
          </p:cNvSpPr>
          <p:nvPr>
            <p:ph type="title"/>
          </p:nvPr>
        </p:nvSpPr>
        <p:spPr>
          <a:xfrm>
            <a:off x="235038" y="548680"/>
            <a:ext cx="8640960" cy="936625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КРУГ НАУЧНЫХ ИНТЕРЕСОВ СОТРУДНИКОВ КАФЕДРЫ</a:t>
            </a:r>
            <a:endParaRPr lang="ru-RU" sz="25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484784"/>
            <a:ext cx="8712968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C00000"/>
              </a:buClr>
              <a:buSzPct val="115000"/>
              <a:buFont typeface="Wingdings" pitchFamily="2" charset="2"/>
              <a:buChar char="v"/>
            </a:pP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Проблемы миграции населения; </a:t>
            </a: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SzPct val="115000"/>
              <a:buFont typeface="Wingdings" pitchFamily="2" charset="2"/>
              <a:buChar char="v"/>
            </a:pP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Проблемы частных иностранных денежных трансфертов;</a:t>
            </a: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SzPct val="115000"/>
              <a:buFont typeface="Wingdings" pitchFamily="2" charset="2"/>
              <a:buChar char="v"/>
            </a:pP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Евразийские интеграционные процессы</a:t>
            </a:r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2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SzPct val="115000"/>
              <a:buFont typeface="Wingdings" pitchFamily="2" charset="2"/>
              <a:buChar char="v"/>
            </a:pP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Модели развития </a:t>
            </a: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ресурсообеспеченных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экономик</a:t>
            </a:r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2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SzPct val="115000"/>
              <a:buFont typeface="Wingdings" pitchFamily="2" charset="2"/>
              <a:buChar char="v"/>
            </a:pP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Макроэкономическое регулирование в странах с </a:t>
            </a: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малоемкой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экономикой</a:t>
            </a:r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2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SzPct val="115000"/>
              <a:buFont typeface="Wingdings" pitchFamily="2" charset="2"/>
              <a:buChar char="v"/>
            </a:pP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Теоретические аспекты модернизации системы банковского регулирования</a:t>
            </a:r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2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SzPct val="115000"/>
              <a:buFont typeface="Wingdings" pitchFamily="2" charset="2"/>
              <a:buChar char="v"/>
            </a:pP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Теоретические подходы к осуществлению денежно-кредитной, валютной, налогово-бюджетной и социальной политик государства</a:t>
            </a:r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Clr>
                <a:srgbClr val="FF0066"/>
              </a:buClr>
            </a:pPr>
            <a:endParaRPr lang="en-US" sz="16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2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Кнопка">
    <a:dk1>
      <a:sysClr val="windowText" lastClr="000000"/>
    </a:dk1>
    <a:lt1>
      <a:sysClr val="window" lastClr="FFFFFF"/>
    </a:lt1>
    <a:dk2>
      <a:srgbClr val="465E9C"/>
    </a:dk2>
    <a:lt2>
      <a:srgbClr val="CCDDEA"/>
    </a:lt2>
    <a:accent1>
      <a:srgbClr val="FDA023"/>
    </a:accent1>
    <a:accent2>
      <a:srgbClr val="AA2B1E"/>
    </a:accent2>
    <a:accent3>
      <a:srgbClr val="71685C"/>
    </a:accent3>
    <a:accent4>
      <a:srgbClr val="64A73B"/>
    </a:accent4>
    <a:accent5>
      <a:srgbClr val="EB5605"/>
    </a:accent5>
    <a:accent6>
      <a:srgbClr val="B9CA1A"/>
    </a:accent6>
    <a:hlink>
      <a:srgbClr val="D83E2C"/>
    </a:hlink>
    <a:folHlink>
      <a:srgbClr val="ED7D2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2890</TotalTime>
  <Words>937</Words>
  <Application>Microsoft Office PowerPoint</Application>
  <PresentationFormat>On-screen Show (4:3)</PresentationFormat>
  <Paragraphs>256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Calibri Light</vt:lpstr>
      <vt:lpstr>Georgia</vt:lpstr>
      <vt:lpstr>Sylfaen</vt:lpstr>
      <vt:lpstr>Times New Roman</vt:lpstr>
      <vt:lpstr>Trebuchet MS</vt:lpstr>
      <vt:lpstr>Wingdings</vt:lpstr>
      <vt:lpstr>Wingdings 2</vt:lpstr>
      <vt:lpstr>Городская</vt:lpstr>
      <vt:lpstr>PowerPoint Presentation</vt:lpstr>
      <vt:lpstr>PowerPoint Presentation</vt:lpstr>
      <vt:lpstr>ОПИСАНИЕ ПРОГРАММЫ</vt:lpstr>
      <vt:lpstr>УЧЕБНЫЙ ПЛАН</vt:lpstr>
      <vt:lpstr>УЧЕБНЫЙ ПЛАН</vt:lpstr>
      <vt:lpstr>УЧЕБНЫЙ ПЛАН</vt:lpstr>
      <vt:lpstr>PowerPoint Presentation</vt:lpstr>
      <vt:lpstr>ОСНОВНЫЕ НАПРАВЛЕНИЯ НАУЧНО-ИССЛЕДОВАТЕЛЬСКОЙ ДЕЯТЕЛЬНОСТИ КАФЕДРЫ</vt:lpstr>
      <vt:lpstr>КРУГ НАУЧНЫХ ИНТЕРЕСОВ СОТРУДНИКОВ КАФЕДРЫ</vt:lpstr>
      <vt:lpstr>ВИДЫ НАУЧНО-ИССЛЕДОВАТЕЛЬСКОЙ РАБОТЫ В ТЕЧЕНИЕ ОБУЧЕНИЯ</vt:lpstr>
      <vt:lpstr>PowerPoint Presentation</vt:lpstr>
      <vt:lpstr>СОТРУДНИЧЕСТВО КАФЕДРЫ ЗАРУБЕЖНЫМИ ВУЗАМИ И ОРГАНИЗАЦИЯМИ 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Symposium: Armenia: 26 years of independence - Core results</dc:title>
  <dc:creator>User</dc:creator>
  <cp:lastModifiedBy>PC05</cp:lastModifiedBy>
  <cp:revision>821</cp:revision>
  <dcterms:created xsi:type="dcterms:W3CDTF">2017-08-25T21:37:00Z</dcterms:created>
  <dcterms:modified xsi:type="dcterms:W3CDTF">2021-05-18T07:54:00Z</dcterms:modified>
</cp:coreProperties>
</file>